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5" r:id="rId1"/>
  </p:sldMasterIdLst>
  <p:sldIdLst>
    <p:sldId id="260" r:id="rId2"/>
    <p:sldId id="261" r:id="rId3"/>
    <p:sldId id="258" r:id="rId4"/>
    <p:sldId id="262" r:id="rId5"/>
    <p:sldId id="259" r:id="rId6"/>
    <p:sldId id="311" r:id="rId7"/>
    <p:sldId id="263" r:id="rId8"/>
    <p:sldId id="264" r:id="rId9"/>
    <p:sldId id="265" r:id="rId10"/>
    <p:sldId id="323" r:id="rId11"/>
    <p:sldId id="324" r:id="rId12"/>
    <p:sldId id="325" r:id="rId13"/>
    <p:sldId id="266" r:id="rId14"/>
    <p:sldId id="267" r:id="rId15"/>
    <p:sldId id="268" r:id="rId16"/>
    <p:sldId id="269" r:id="rId17"/>
    <p:sldId id="270" r:id="rId18"/>
    <p:sldId id="322" r:id="rId19"/>
    <p:sldId id="271" r:id="rId20"/>
    <p:sldId id="272" r:id="rId21"/>
    <p:sldId id="274" r:id="rId22"/>
    <p:sldId id="273" r:id="rId23"/>
    <p:sldId id="275" r:id="rId24"/>
    <p:sldId id="276" r:id="rId25"/>
    <p:sldId id="289" r:id="rId26"/>
    <p:sldId id="288" r:id="rId27"/>
    <p:sldId id="277" r:id="rId28"/>
    <p:sldId id="278" r:id="rId29"/>
    <p:sldId id="279" r:id="rId30"/>
    <p:sldId id="280" r:id="rId31"/>
    <p:sldId id="281" r:id="rId32"/>
    <p:sldId id="282" r:id="rId33"/>
    <p:sldId id="283" r:id="rId34"/>
    <p:sldId id="284" r:id="rId35"/>
    <p:sldId id="285" r:id="rId36"/>
    <p:sldId id="287" r:id="rId37"/>
    <p:sldId id="295" r:id="rId38"/>
    <p:sldId id="290" r:id="rId39"/>
    <p:sldId id="291" r:id="rId40"/>
    <p:sldId id="296" r:id="rId41"/>
    <p:sldId id="293" r:id="rId42"/>
    <p:sldId id="294" r:id="rId43"/>
    <p:sldId id="297" r:id="rId44"/>
    <p:sldId id="300" r:id="rId45"/>
    <p:sldId id="302" r:id="rId46"/>
    <p:sldId id="304" r:id="rId47"/>
    <p:sldId id="305" r:id="rId48"/>
    <p:sldId id="306" r:id="rId49"/>
    <p:sldId id="307" r:id="rId50"/>
    <p:sldId id="308" r:id="rId51"/>
    <p:sldId id="309" r:id="rId52"/>
    <p:sldId id="316" r:id="rId53"/>
    <p:sldId id="317" r:id="rId54"/>
    <p:sldId id="318" r:id="rId55"/>
    <p:sldId id="319"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443" autoAdjust="0"/>
  </p:normalViewPr>
  <p:slideViewPr>
    <p:cSldViewPr snapToGrid="0" snapToObjects="1">
      <p:cViewPr>
        <p:scale>
          <a:sx n="85" d="100"/>
          <a:sy n="85" d="100"/>
        </p:scale>
        <p:origin x="-1536" y="-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251665B-C24A-4702-B522-6A4334602E03}" type="datetimeFigureOut">
              <a:rPr lang="en-US" smtClean="0"/>
              <a:t>5/18/15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4251665B-C24A-4702-B522-6A4334602E03}"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251665B-C24A-4702-B522-6A4334602E03}"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51665B-C24A-4702-B522-6A4334602E03}" type="datetimeFigureOut">
              <a:rPr lang="en-US" smtClean="0"/>
              <a:t>5/18/15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7E049-B585-4EE6-96C0-EEB30EAA14F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4251665B-C24A-4702-B522-6A4334602E03}" type="datetimeFigureOut">
              <a:rPr lang="en-US" smtClean="0"/>
              <a:t>5/18/15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4251665B-C24A-4702-B522-6A4334602E03}" type="datetimeFigureOut">
              <a:rPr lang="en-US" smtClean="0"/>
              <a:t>5/18/15</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251665B-C24A-4702-B522-6A4334602E03}" type="datetimeFigureOut">
              <a:rPr lang="en-US" smtClean="0"/>
              <a:t>5/18/15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t>5/18/15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251665B-C24A-4702-B522-6A4334602E03}" type="datetimeFigureOut">
              <a:rPr lang="en-US" smtClean="0"/>
              <a:t>5/18/15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251665B-C24A-4702-B522-6A4334602E03}" type="datetimeFigureOut">
              <a:rPr lang="en-US" smtClean="0"/>
              <a:t>5/18/15</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5FD889E0-CAB2-4699-909D-B9A88D47ACBE}"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Description</a:t>
            </a:r>
            <a:endParaRPr lang="en-US" dirty="0"/>
          </a:p>
        </p:txBody>
      </p:sp>
      <p:sp>
        <p:nvSpPr>
          <p:cNvPr id="7" name="Rectangle 6"/>
          <p:cNvSpPr/>
          <p:nvPr/>
        </p:nvSpPr>
        <p:spPr>
          <a:xfrm>
            <a:off x="608024" y="2377755"/>
            <a:ext cx="8106982" cy="3693319"/>
          </a:xfrm>
          <a:prstGeom prst="rect">
            <a:avLst/>
          </a:prstGeom>
        </p:spPr>
        <p:txBody>
          <a:bodyPr wrap="square">
            <a:spAutoFit/>
          </a:bodyPr>
          <a:lstStyle/>
          <a:p>
            <a:r>
              <a:rPr lang="en-US" dirty="0" smtClean="0"/>
              <a:t>The </a:t>
            </a:r>
            <a:r>
              <a:rPr lang="en-US" dirty="0"/>
              <a:t>Netflix </a:t>
            </a:r>
            <a:r>
              <a:rPr lang="en-US" dirty="0" smtClean="0"/>
              <a:t>prize dataset is 2.7 </a:t>
            </a:r>
            <a:r>
              <a:rPr lang="en-US" dirty="0"/>
              <a:t>Gigabytes and distributed in files in the form given below</a:t>
            </a:r>
            <a:r>
              <a:rPr lang="en-US" dirty="0" smtClean="0"/>
              <a:t>:</a:t>
            </a:r>
          </a:p>
          <a:p>
            <a:endParaRPr lang="en-US" dirty="0"/>
          </a:p>
          <a:p>
            <a:r>
              <a:rPr lang="en-US" b="1" dirty="0"/>
              <a:t>Training data set</a:t>
            </a:r>
            <a:r>
              <a:rPr lang="en-US" dirty="0"/>
              <a:t>: </a:t>
            </a:r>
            <a:r>
              <a:rPr lang="en-US" dirty="0" smtClean="0"/>
              <a:t>It is </a:t>
            </a:r>
            <a:r>
              <a:rPr lang="en-US" dirty="0"/>
              <a:t>directory containing 17,770 files with a single file per movie. The first line of each file contains the movie id followed by a colon and each subsequent line in the file corresponds to a rating from a customer, as shown below:</a:t>
            </a:r>
          </a:p>
          <a:p>
            <a:r>
              <a:rPr lang="en-US" dirty="0" smtClean="0"/>
              <a:t> </a:t>
            </a:r>
            <a:r>
              <a:rPr lang="en-US" b="1" dirty="0" smtClean="0"/>
              <a:t>Format: [</a:t>
            </a:r>
            <a:r>
              <a:rPr lang="en-US" b="1" dirty="0" err="1"/>
              <a:t>CustomerID</a:t>
            </a:r>
            <a:r>
              <a:rPr lang="en-US" b="1" dirty="0" smtClean="0"/>
              <a:t>, Rating, Date</a:t>
            </a:r>
            <a:r>
              <a:rPr lang="en-US" b="1" dirty="0"/>
              <a:t>]</a:t>
            </a:r>
          </a:p>
          <a:p>
            <a:pPr lvl="1"/>
            <a:r>
              <a:rPr lang="en-US" dirty="0"/>
              <a:t>· </a:t>
            </a:r>
            <a:r>
              <a:rPr lang="en-US" dirty="0" err="1"/>
              <a:t>MovieIDs</a:t>
            </a:r>
            <a:r>
              <a:rPr lang="en-US" dirty="0"/>
              <a:t> range from 1 to 17770 sequentially.</a:t>
            </a:r>
          </a:p>
          <a:p>
            <a:pPr lvl="1"/>
            <a:r>
              <a:rPr lang="en-US" dirty="0"/>
              <a:t>· </a:t>
            </a:r>
            <a:r>
              <a:rPr lang="en-US" dirty="0" err="1"/>
              <a:t>CustomerIDs</a:t>
            </a:r>
            <a:r>
              <a:rPr lang="en-US" dirty="0"/>
              <a:t> range from 1 to 2649429, with gaps. There are 480189 users.</a:t>
            </a:r>
          </a:p>
          <a:p>
            <a:pPr lvl="1"/>
            <a:r>
              <a:rPr lang="en-US" dirty="0"/>
              <a:t>· Ratings are on a five star scale from 1 to 5.</a:t>
            </a:r>
          </a:p>
          <a:p>
            <a:pPr lvl="1"/>
            <a:r>
              <a:rPr lang="en-US" dirty="0"/>
              <a:t>· Dates have the format YYYY-MM-DD.</a:t>
            </a:r>
          </a:p>
        </p:txBody>
      </p:sp>
    </p:spTree>
    <p:extLst>
      <p:ext uri="{BB962C8B-B14F-4D97-AF65-F5344CB8AC3E}">
        <p14:creationId xmlns:p14="http://schemas.microsoft.com/office/powerpoint/2010/main" val="15527811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4-29 at 1.33.27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267" b="-1988"/>
          <a:stretch/>
        </p:blipFill>
        <p:spPr>
          <a:xfrm>
            <a:off x="239059" y="627528"/>
            <a:ext cx="8485841" cy="5752353"/>
          </a:xfrm>
        </p:spPr>
      </p:pic>
      <p:sp>
        <p:nvSpPr>
          <p:cNvPr id="5" name="TextBox 4"/>
          <p:cNvSpPr txBox="1"/>
          <p:nvPr/>
        </p:nvSpPr>
        <p:spPr>
          <a:xfrm>
            <a:off x="239059" y="323334"/>
            <a:ext cx="3254241" cy="369332"/>
          </a:xfrm>
          <a:prstGeom prst="rect">
            <a:avLst/>
          </a:prstGeom>
          <a:noFill/>
        </p:spPr>
        <p:txBody>
          <a:bodyPr wrap="none" rtlCol="0">
            <a:spAutoFit/>
          </a:bodyPr>
          <a:lstStyle/>
          <a:p>
            <a:r>
              <a:rPr lang="en-US" dirty="0" smtClean="0"/>
              <a:t>Rating count per customer</a:t>
            </a:r>
            <a:endParaRPr lang="en-US" dirty="0"/>
          </a:p>
        </p:txBody>
      </p:sp>
    </p:spTree>
    <p:extLst>
      <p:ext uri="{BB962C8B-B14F-4D97-AF65-F5344CB8AC3E}">
        <p14:creationId xmlns:p14="http://schemas.microsoft.com/office/powerpoint/2010/main" val="2567649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5-04-29 at 1.33.17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0" b="5953"/>
          <a:stretch/>
        </p:blipFill>
        <p:spPr>
          <a:xfrm>
            <a:off x="213553" y="1006262"/>
            <a:ext cx="8511347" cy="5209267"/>
          </a:xfrm>
        </p:spPr>
      </p:pic>
      <p:sp>
        <p:nvSpPr>
          <p:cNvPr id="4" name="TextBox 3"/>
          <p:cNvSpPr txBox="1"/>
          <p:nvPr/>
        </p:nvSpPr>
        <p:spPr>
          <a:xfrm>
            <a:off x="448235" y="313765"/>
            <a:ext cx="3951510" cy="692497"/>
          </a:xfrm>
          <a:prstGeom prst="rect">
            <a:avLst/>
          </a:prstGeom>
          <a:noFill/>
        </p:spPr>
        <p:txBody>
          <a:bodyPr wrap="none" rtlCol="0">
            <a:spAutoFit/>
          </a:bodyPr>
          <a:lstStyle/>
          <a:p>
            <a:r>
              <a:rPr lang="en-US" dirty="0" smtClean="0"/>
              <a:t>Rating count in descending order</a:t>
            </a:r>
          </a:p>
          <a:p>
            <a:r>
              <a:rPr lang="en-US" sz="1050" dirty="0" smtClean="0"/>
              <a:t>In order to make the tail of the graph visible, rating counts</a:t>
            </a:r>
          </a:p>
          <a:p>
            <a:r>
              <a:rPr lang="en-US" sz="1050" dirty="0" smtClean="0"/>
              <a:t>for top 10,000 customers are trimmed.</a:t>
            </a:r>
            <a:endParaRPr lang="en-US" sz="1050" dirty="0"/>
          </a:p>
        </p:txBody>
      </p:sp>
    </p:spTree>
    <p:extLst>
      <p:ext uri="{BB962C8B-B14F-4D97-AF65-F5344CB8AC3E}">
        <p14:creationId xmlns:p14="http://schemas.microsoft.com/office/powerpoint/2010/main" val="2339005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5-04-29 at 1.33.06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811" r="440"/>
          <a:stretch/>
        </p:blipFill>
        <p:spPr>
          <a:xfrm>
            <a:off x="268288" y="836613"/>
            <a:ext cx="8576888" cy="5429250"/>
          </a:xfrm>
        </p:spPr>
      </p:pic>
      <p:sp>
        <p:nvSpPr>
          <p:cNvPr id="5" name="TextBox 4"/>
          <p:cNvSpPr txBox="1"/>
          <p:nvPr/>
        </p:nvSpPr>
        <p:spPr>
          <a:xfrm>
            <a:off x="268941" y="317962"/>
            <a:ext cx="3679726" cy="369332"/>
          </a:xfrm>
          <a:prstGeom prst="rect">
            <a:avLst/>
          </a:prstGeom>
          <a:noFill/>
        </p:spPr>
        <p:txBody>
          <a:bodyPr wrap="none" rtlCol="0">
            <a:spAutoFit/>
          </a:bodyPr>
          <a:lstStyle/>
          <a:p>
            <a:r>
              <a:rPr lang="en-US" dirty="0" smtClean="0"/>
              <a:t>Customer distribution by ratings</a:t>
            </a:r>
            <a:endParaRPr lang="en-US" dirty="0"/>
          </a:p>
        </p:txBody>
      </p:sp>
    </p:spTree>
    <p:extLst>
      <p:ext uri="{BB962C8B-B14F-4D97-AF65-F5344CB8AC3E}">
        <p14:creationId xmlns:p14="http://schemas.microsoft.com/office/powerpoint/2010/main" val="4117655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82" y="266024"/>
            <a:ext cx="8913813" cy="914400"/>
          </a:xfrm>
        </p:spPr>
        <p:txBody>
          <a:bodyPr/>
          <a:lstStyle/>
          <a:p>
            <a:r>
              <a:rPr lang="en-US" dirty="0"/>
              <a:t>Map Reduce Analysis</a:t>
            </a:r>
          </a:p>
        </p:txBody>
      </p:sp>
      <p:sp>
        <p:nvSpPr>
          <p:cNvPr id="3" name="Content Placeholder 2"/>
          <p:cNvSpPr>
            <a:spLocks noGrp="1"/>
          </p:cNvSpPr>
          <p:nvPr>
            <p:ph idx="1"/>
          </p:nvPr>
        </p:nvSpPr>
        <p:spPr>
          <a:xfrm>
            <a:off x="337791" y="1364508"/>
            <a:ext cx="8387109" cy="4901822"/>
          </a:xfrm>
        </p:spPr>
        <p:txBody>
          <a:bodyPr/>
          <a:lstStyle/>
          <a:p>
            <a:r>
              <a:rPr lang="en-US" dirty="0"/>
              <a:t>Number of users in each year and corresponding months.</a:t>
            </a:r>
          </a:p>
          <a:p>
            <a:pPr marL="0" indent="0">
              <a:buNone/>
            </a:pPr>
            <a:r>
              <a:rPr lang="en-US" dirty="0" smtClean="0"/>
              <a:t>Execution Time:</a:t>
            </a:r>
          </a:p>
          <a:p>
            <a:pPr marL="0" indent="0">
              <a:buNone/>
            </a:pPr>
            <a:r>
              <a:rPr lang="en-US" dirty="0" smtClean="0"/>
              <a:t>9 </a:t>
            </a:r>
            <a:r>
              <a:rPr lang="en-US" dirty="0" err="1" smtClean="0"/>
              <a:t>mins</a:t>
            </a:r>
            <a:endParaRPr lang="en-US" dirty="0"/>
          </a:p>
        </p:txBody>
      </p:sp>
      <p:pic>
        <p:nvPicPr>
          <p:cNvPr id="4" name="Picture 3" descr="GroupUsersByMonth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461" y="1810337"/>
            <a:ext cx="5542156" cy="5047663"/>
          </a:xfrm>
          <a:prstGeom prst="rect">
            <a:avLst/>
          </a:prstGeom>
        </p:spPr>
      </p:pic>
    </p:spTree>
    <p:extLst>
      <p:ext uri="{BB962C8B-B14F-4D97-AF65-F5344CB8AC3E}">
        <p14:creationId xmlns:p14="http://schemas.microsoft.com/office/powerpoint/2010/main" val="19052760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4-29 at 5.36.30 AM.png"/>
          <p:cNvPicPr>
            <a:picLocks noGrp="1" noChangeAspect="1"/>
          </p:cNvPicPr>
          <p:nvPr>
            <p:ph idx="1"/>
          </p:nvPr>
        </p:nvPicPr>
        <p:blipFill>
          <a:blip r:embed="rId2">
            <a:extLst>
              <a:ext uri="{28A0092B-C50C-407E-A947-70E740481C1C}">
                <a14:useLocalDpi xmlns:a14="http://schemas.microsoft.com/office/drawing/2010/main" val="0"/>
              </a:ext>
            </a:extLst>
          </a:blip>
          <a:srcRect t="-4922" b="-4922"/>
          <a:stretch>
            <a:fillRect/>
          </a:stretch>
        </p:blipFill>
        <p:spPr>
          <a:xfrm>
            <a:off x="202675" y="526889"/>
            <a:ext cx="8742027" cy="5739441"/>
          </a:xfrm>
        </p:spPr>
      </p:pic>
    </p:spTree>
    <p:extLst>
      <p:ext uri="{BB962C8B-B14F-4D97-AF65-F5344CB8AC3E}">
        <p14:creationId xmlns:p14="http://schemas.microsoft.com/office/powerpoint/2010/main" val="4606754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93" y="326767"/>
            <a:ext cx="8913813" cy="914400"/>
          </a:xfrm>
        </p:spPr>
        <p:txBody>
          <a:bodyPr/>
          <a:lstStyle/>
          <a:p>
            <a:r>
              <a:rPr lang="en-US" dirty="0" smtClean="0"/>
              <a:t>Analysis Using Pig</a:t>
            </a:r>
            <a:endParaRPr lang="en-US" dirty="0"/>
          </a:p>
        </p:txBody>
      </p:sp>
      <p:sp>
        <p:nvSpPr>
          <p:cNvPr id="3" name="Content Placeholder 2"/>
          <p:cNvSpPr>
            <a:spLocks noGrp="1"/>
          </p:cNvSpPr>
          <p:nvPr>
            <p:ph idx="1"/>
          </p:nvPr>
        </p:nvSpPr>
        <p:spPr>
          <a:xfrm>
            <a:off x="229698" y="1391528"/>
            <a:ext cx="8620424" cy="4874802"/>
          </a:xfrm>
        </p:spPr>
        <p:txBody>
          <a:bodyPr/>
          <a:lstStyle/>
          <a:p>
            <a:r>
              <a:rPr lang="en-US" b="1" dirty="0" smtClean="0"/>
              <a:t>Tasks performed (6 pig scripts) :</a:t>
            </a:r>
          </a:p>
          <a:p>
            <a:pPr>
              <a:buFont typeface="Arial"/>
              <a:buChar char="•"/>
            </a:pPr>
            <a:r>
              <a:rPr lang="en-US" dirty="0" smtClean="0"/>
              <a:t>Average movies ratings.</a:t>
            </a:r>
          </a:p>
          <a:p>
            <a:pPr>
              <a:buFont typeface="Arial"/>
              <a:buChar char="•"/>
            </a:pPr>
            <a:r>
              <a:rPr lang="en-US" dirty="0" smtClean="0"/>
              <a:t>Movie count by release year</a:t>
            </a:r>
          </a:p>
          <a:p>
            <a:pPr>
              <a:buFont typeface="Arial"/>
              <a:buChar char="•"/>
            </a:pPr>
            <a:r>
              <a:rPr lang="en-US" dirty="0" smtClean="0"/>
              <a:t>Users/ratings count for each movie</a:t>
            </a:r>
          </a:p>
          <a:p>
            <a:pPr>
              <a:buFont typeface="Arial"/>
              <a:buChar char="•"/>
            </a:pPr>
            <a:r>
              <a:rPr lang="en-US" dirty="0" smtClean="0"/>
              <a:t>Popular movie by release year based on average ratings.</a:t>
            </a:r>
          </a:p>
          <a:p>
            <a:pPr>
              <a:buFont typeface="Arial"/>
              <a:buChar char="•"/>
            </a:pPr>
            <a:r>
              <a:rPr lang="en-US" dirty="0" smtClean="0"/>
              <a:t>Top 10 customers based on average ratings.</a:t>
            </a:r>
          </a:p>
          <a:p>
            <a:pPr>
              <a:buFont typeface="Arial"/>
              <a:buChar char="•"/>
            </a:pPr>
            <a:r>
              <a:rPr lang="en-US" dirty="0" smtClean="0"/>
              <a:t>Ratings count per customer.</a:t>
            </a:r>
            <a:endParaRPr lang="en-US" dirty="0"/>
          </a:p>
        </p:txBody>
      </p:sp>
    </p:spTree>
    <p:extLst>
      <p:ext uri="{BB962C8B-B14F-4D97-AF65-F5344CB8AC3E}">
        <p14:creationId xmlns:p14="http://schemas.microsoft.com/office/powerpoint/2010/main" val="7025487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16" y="340277"/>
            <a:ext cx="8913813" cy="914400"/>
          </a:xfrm>
        </p:spPr>
        <p:txBody>
          <a:bodyPr/>
          <a:lstStyle/>
          <a:p>
            <a:r>
              <a:rPr lang="en-US" dirty="0" smtClean="0"/>
              <a:t>Pig Analysis</a:t>
            </a:r>
            <a:endParaRPr lang="en-US" dirty="0"/>
          </a:p>
        </p:txBody>
      </p:sp>
      <p:sp>
        <p:nvSpPr>
          <p:cNvPr id="3" name="Content Placeholder 2"/>
          <p:cNvSpPr>
            <a:spLocks noGrp="1"/>
          </p:cNvSpPr>
          <p:nvPr>
            <p:ph idx="1"/>
          </p:nvPr>
        </p:nvSpPr>
        <p:spPr>
          <a:xfrm>
            <a:off x="378326" y="1459078"/>
            <a:ext cx="8346574" cy="4807252"/>
          </a:xfrm>
        </p:spPr>
        <p:txBody>
          <a:bodyPr>
            <a:normAutofit/>
          </a:bodyPr>
          <a:lstStyle/>
          <a:p>
            <a:r>
              <a:rPr lang="en-US" dirty="0"/>
              <a:t>Average movies ratings.</a:t>
            </a:r>
          </a:p>
          <a:p>
            <a:r>
              <a:rPr lang="en-US" dirty="0" smtClean="0"/>
              <a:t>Pig Script :</a:t>
            </a:r>
          </a:p>
          <a:p>
            <a:pPr marL="0" indent="0">
              <a:buNone/>
            </a:pPr>
            <a:endParaRPr lang="en-US" sz="1200" dirty="0" smtClean="0"/>
          </a:p>
          <a:p>
            <a:pPr marL="0" indent="0">
              <a:buNone/>
            </a:pPr>
            <a:endParaRPr lang="en-US" sz="1200" dirty="0"/>
          </a:p>
          <a:p>
            <a:pPr marL="0" indent="0">
              <a:buNone/>
            </a:pPr>
            <a:endParaRPr lang="en-US" sz="1200" dirty="0" smtClean="0"/>
          </a:p>
          <a:p>
            <a:pPr marL="0" indent="0">
              <a:buNone/>
            </a:pPr>
            <a:endParaRPr lang="en-US" sz="1200" dirty="0"/>
          </a:p>
          <a:p>
            <a:pPr marL="0" indent="0">
              <a:buNone/>
            </a:pPr>
            <a:endParaRPr lang="en-US" sz="1200" dirty="0" smtClean="0"/>
          </a:p>
          <a:p>
            <a:r>
              <a:rPr lang="en-US" dirty="0" smtClean="0"/>
              <a:t>Query Performance :</a:t>
            </a:r>
          </a:p>
          <a:p>
            <a:pPr>
              <a:buFont typeface="Arial"/>
              <a:buChar char="•"/>
            </a:pPr>
            <a:r>
              <a:rPr lang="en-US" dirty="0" smtClean="0"/>
              <a:t>Running time : 8mins 48 </a:t>
            </a:r>
            <a:r>
              <a:rPr lang="en-US" dirty="0" err="1" smtClean="0"/>
              <a:t>secs</a:t>
            </a:r>
            <a:endParaRPr lang="en-US" dirty="0"/>
          </a:p>
        </p:txBody>
      </p:sp>
      <p:pic>
        <p:nvPicPr>
          <p:cNvPr id="5" name="Picture 4" descr="Screen Shot 2015-04-29 at 5.43.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3765"/>
            <a:ext cx="9144000" cy="1588646"/>
          </a:xfrm>
          <a:prstGeom prst="rect">
            <a:avLst/>
          </a:prstGeom>
        </p:spPr>
      </p:pic>
    </p:spTree>
    <p:extLst>
      <p:ext uri="{BB962C8B-B14F-4D97-AF65-F5344CB8AC3E}">
        <p14:creationId xmlns:p14="http://schemas.microsoft.com/office/powerpoint/2010/main" val="23088096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16" y="353787"/>
            <a:ext cx="8913813" cy="914400"/>
          </a:xfrm>
        </p:spPr>
        <p:txBody>
          <a:bodyPr/>
          <a:lstStyle/>
          <a:p>
            <a:r>
              <a:rPr lang="en-US" dirty="0"/>
              <a:t>Pig Analysis</a:t>
            </a:r>
          </a:p>
        </p:txBody>
      </p:sp>
      <p:pic>
        <p:nvPicPr>
          <p:cNvPr id="4" name="Content Placeholder 3" descr="Movie avg rating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26" r="6289"/>
          <a:stretch/>
        </p:blipFill>
        <p:spPr>
          <a:xfrm>
            <a:off x="84638" y="1643529"/>
            <a:ext cx="9048304" cy="4826000"/>
          </a:xfrm>
        </p:spPr>
      </p:pic>
      <p:sp>
        <p:nvSpPr>
          <p:cNvPr id="3" name="TextBox 2"/>
          <p:cNvSpPr txBox="1"/>
          <p:nvPr/>
        </p:nvSpPr>
        <p:spPr>
          <a:xfrm>
            <a:off x="135116" y="1236492"/>
            <a:ext cx="2703708" cy="369332"/>
          </a:xfrm>
          <a:prstGeom prst="rect">
            <a:avLst/>
          </a:prstGeom>
          <a:noFill/>
        </p:spPr>
        <p:txBody>
          <a:bodyPr wrap="square" rtlCol="0">
            <a:spAutoFit/>
          </a:bodyPr>
          <a:lstStyle/>
          <a:p>
            <a:r>
              <a:rPr lang="en-US" dirty="0" smtClean="0"/>
              <a:t>Query Performance:</a:t>
            </a:r>
            <a:endParaRPr lang="en-US" dirty="0"/>
          </a:p>
        </p:txBody>
      </p:sp>
    </p:spTree>
    <p:extLst>
      <p:ext uri="{BB962C8B-B14F-4D97-AF65-F5344CB8AC3E}">
        <p14:creationId xmlns:p14="http://schemas.microsoft.com/office/powerpoint/2010/main" val="8861454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5-01 at 5.45.1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 r="-1"/>
          <a:stretch/>
        </p:blipFill>
        <p:spPr>
          <a:xfrm>
            <a:off x="256721" y="522940"/>
            <a:ext cx="8468179" cy="5743389"/>
          </a:xfrm>
        </p:spPr>
      </p:pic>
      <p:sp>
        <p:nvSpPr>
          <p:cNvPr id="2" name="TextBox 1"/>
          <p:cNvSpPr txBox="1"/>
          <p:nvPr/>
        </p:nvSpPr>
        <p:spPr>
          <a:xfrm>
            <a:off x="256721" y="208000"/>
            <a:ext cx="3284222" cy="369332"/>
          </a:xfrm>
          <a:prstGeom prst="rect">
            <a:avLst/>
          </a:prstGeom>
          <a:noFill/>
        </p:spPr>
        <p:txBody>
          <a:bodyPr wrap="none" rtlCol="0">
            <a:spAutoFit/>
          </a:bodyPr>
          <a:lstStyle/>
          <a:p>
            <a:r>
              <a:rPr lang="en-US" dirty="0" smtClean="0"/>
              <a:t>Movie distribution by ratings </a:t>
            </a:r>
            <a:endParaRPr lang="en-US" dirty="0"/>
          </a:p>
        </p:txBody>
      </p:sp>
    </p:spTree>
    <p:extLst>
      <p:ext uri="{BB962C8B-B14F-4D97-AF65-F5344CB8AC3E}">
        <p14:creationId xmlns:p14="http://schemas.microsoft.com/office/powerpoint/2010/main" val="227457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16" y="380807"/>
            <a:ext cx="8913813" cy="914400"/>
          </a:xfrm>
        </p:spPr>
        <p:txBody>
          <a:bodyPr/>
          <a:lstStyle/>
          <a:p>
            <a:r>
              <a:rPr lang="en-US" dirty="0"/>
              <a:t>Pig Analysis</a:t>
            </a:r>
          </a:p>
        </p:txBody>
      </p:sp>
      <p:sp>
        <p:nvSpPr>
          <p:cNvPr id="3" name="Content Placeholder 2"/>
          <p:cNvSpPr>
            <a:spLocks noGrp="1"/>
          </p:cNvSpPr>
          <p:nvPr>
            <p:ph idx="1"/>
          </p:nvPr>
        </p:nvSpPr>
        <p:spPr>
          <a:xfrm>
            <a:off x="317238" y="1447214"/>
            <a:ext cx="8586930" cy="4997043"/>
          </a:xfrm>
        </p:spPr>
        <p:txBody>
          <a:bodyPr/>
          <a:lstStyle/>
          <a:p>
            <a:r>
              <a:rPr lang="en-US" dirty="0"/>
              <a:t>Movie count by release </a:t>
            </a:r>
            <a:r>
              <a:rPr lang="en-US" dirty="0" smtClean="0"/>
              <a:t>year</a:t>
            </a:r>
          </a:p>
          <a:p>
            <a:r>
              <a:rPr lang="en-US" dirty="0" smtClean="0"/>
              <a:t>Pig Script:</a:t>
            </a:r>
          </a:p>
          <a:p>
            <a:endParaRPr lang="en-US" dirty="0"/>
          </a:p>
          <a:p>
            <a:endParaRPr lang="en-US" dirty="0" smtClean="0"/>
          </a:p>
          <a:p>
            <a:endParaRPr lang="en-US" dirty="0"/>
          </a:p>
          <a:p>
            <a:r>
              <a:rPr lang="en-US" dirty="0" smtClean="0"/>
              <a:t>Query Performance:</a:t>
            </a:r>
          </a:p>
          <a:p>
            <a:pPr>
              <a:buFont typeface="Arial"/>
              <a:buChar char="•"/>
            </a:pPr>
            <a:r>
              <a:rPr lang="en-US" dirty="0" smtClean="0"/>
              <a:t>12 </a:t>
            </a:r>
            <a:r>
              <a:rPr lang="en-US" dirty="0" err="1" smtClean="0"/>
              <a:t>secs</a:t>
            </a:r>
            <a:endParaRPr lang="en-US" dirty="0" smtClean="0"/>
          </a:p>
          <a:p>
            <a:endParaRPr lang="en-US" dirty="0"/>
          </a:p>
          <a:p>
            <a:endParaRPr lang="en-US" dirty="0"/>
          </a:p>
          <a:p>
            <a:endParaRPr lang="en-US" dirty="0"/>
          </a:p>
        </p:txBody>
      </p:sp>
      <p:pic>
        <p:nvPicPr>
          <p:cNvPr id="4" name="Picture 3" descr="Screen Shot 2015-04-29 at 5.49.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2682"/>
            <a:ext cx="9144000" cy="878365"/>
          </a:xfrm>
          <a:prstGeom prst="rect">
            <a:avLst/>
          </a:prstGeom>
        </p:spPr>
      </p:pic>
    </p:spTree>
    <p:extLst>
      <p:ext uri="{BB962C8B-B14F-4D97-AF65-F5344CB8AC3E}">
        <p14:creationId xmlns:p14="http://schemas.microsoft.com/office/powerpoint/2010/main" val="32428665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a:t>
            </a:r>
            <a:r>
              <a:rPr lang="en-US" dirty="0" smtClean="0"/>
              <a:t>Description contd..</a:t>
            </a:r>
            <a:endParaRPr lang="en-US" dirty="0"/>
          </a:p>
        </p:txBody>
      </p:sp>
      <p:sp>
        <p:nvSpPr>
          <p:cNvPr id="4" name="Rectangle 3"/>
          <p:cNvSpPr/>
          <p:nvPr/>
        </p:nvSpPr>
        <p:spPr>
          <a:xfrm>
            <a:off x="945815" y="2828323"/>
            <a:ext cx="7107121" cy="1477328"/>
          </a:xfrm>
          <a:prstGeom prst="rect">
            <a:avLst/>
          </a:prstGeom>
        </p:spPr>
        <p:txBody>
          <a:bodyPr wrap="square">
            <a:spAutoFit/>
          </a:bodyPr>
          <a:lstStyle/>
          <a:p>
            <a:r>
              <a:rPr lang="en-US" b="1" dirty="0" smtClean="0"/>
              <a:t>Movie Titles dataset:</a:t>
            </a:r>
            <a:r>
              <a:rPr lang="en-US" dirty="0" smtClean="0"/>
              <a:t> This is a dictionary file which consists of information about each movie </a:t>
            </a:r>
            <a:r>
              <a:rPr lang="en-US" dirty="0" err="1" smtClean="0"/>
              <a:t>i.e</a:t>
            </a:r>
            <a:r>
              <a:rPr lang="en-US" dirty="0" smtClean="0"/>
              <a:t> the movie id followed by year of release and title of the movie.</a:t>
            </a:r>
          </a:p>
          <a:p>
            <a:endParaRPr lang="en-US" dirty="0" smtClean="0"/>
          </a:p>
          <a:p>
            <a:r>
              <a:rPr lang="en-US" b="1" dirty="0" smtClean="0"/>
              <a:t>Format : [</a:t>
            </a:r>
            <a:r>
              <a:rPr lang="en-US" b="1" dirty="0" err="1" smtClean="0"/>
              <a:t>MovieID</a:t>
            </a:r>
            <a:r>
              <a:rPr lang="en-US" b="1" dirty="0" smtClean="0"/>
              <a:t>, </a:t>
            </a:r>
            <a:r>
              <a:rPr lang="en-US" b="1" dirty="0" err="1" smtClean="0"/>
              <a:t>YearOfRelease</a:t>
            </a:r>
            <a:r>
              <a:rPr lang="en-US" b="1" dirty="0" smtClean="0"/>
              <a:t>, Title]</a:t>
            </a:r>
            <a:endParaRPr lang="en-US" b="1" dirty="0"/>
          </a:p>
        </p:txBody>
      </p:sp>
    </p:spTree>
    <p:extLst>
      <p:ext uri="{BB962C8B-B14F-4D97-AF65-F5344CB8AC3E}">
        <p14:creationId xmlns:p14="http://schemas.microsoft.com/office/powerpoint/2010/main" val="7880692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28" y="239338"/>
            <a:ext cx="8913813" cy="914400"/>
          </a:xfrm>
        </p:spPr>
        <p:txBody>
          <a:bodyPr/>
          <a:lstStyle/>
          <a:p>
            <a:r>
              <a:rPr lang="en-US" dirty="0"/>
              <a:t>Pig Analysis</a:t>
            </a:r>
          </a:p>
        </p:txBody>
      </p:sp>
      <p:pic>
        <p:nvPicPr>
          <p:cNvPr id="4" name="Content Placeholder 3" descr="Movie count by release year.png"/>
          <p:cNvPicPr>
            <a:picLocks noGrp="1" noChangeAspect="1"/>
          </p:cNvPicPr>
          <p:nvPr>
            <p:ph idx="1"/>
          </p:nvPr>
        </p:nvPicPr>
        <p:blipFill rotWithShape="1">
          <a:blip r:embed="rId2">
            <a:extLst>
              <a:ext uri="{28A0092B-C50C-407E-A947-70E740481C1C}">
                <a14:useLocalDpi xmlns:a14="http://schemas.microsoft.com/office/drawing/2010/main" val="0"/>
              </a:ext>
            </a:extLst>
          </a:blip>
          <a:srcRect b="-2018"/>
          <a:stretch/>
        </p:blipFill>
        <p:spPr>
          <a:xfrm>
            <a:off x="119530" y="1524000"/>
            <a:ext cx="8794284" cy="5027613"/>
          </a:xfrm>
        </p:spPr>
      </p:pic>
      <p:sp>
        <p:nvSpPr>
          <p:cNvPr id="5" name="TextBox 4"/>
          <p:cNvSpPr txBox="1"/>
          <p:nvPr/>
        </p:nvSpPr>
        <p:spPr>
          <a:xfrm>
            <a:off x="59765" y="1123856"/>
            <a:ext cx="2779059" cy="369332"/>
          </a:xfrm>
          <a:prstGeom prst="rect">
            <a:avLst/>
          </a:prstGeom>
          <a:noFill/>
        </p:spPr>
        <p:txBody>
          <a:bodyPr wrap="square" rtlCol="0">
            <a:spAutoFit/>
          </a:bodyPr>
          <a:lstStyle/>
          <a:p>
            <a:r>
              <a:rPr lang="en-US" dirty="0" smtClean="0"/>
              <a:t>Query Performance:</a:t>
            </a:r>
            <a:endParaRPr lang="en-US" dirty="0"/>
          </a:p>
        </p:txBody>
      </p:sp>
    </p:spTree>
    <p:extLst>
      <p:ext uri="{BB962C8B-B14F-4D97-AF65-F5344CB8AC3E}">
        <p14:creationId xmlns:p14="http://schemas.microsoft.com/office/powerpoint/2010/main" val="35585623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4-29 at 5.52.43 AM.png"/>
          <p:cNvPicPr>
            <a:picLocks noGrp="1" noChangeAspect="1"/>
          </p:cNvPicPr>
          <p:nvPr>
            <p:ph idx="1"/>
          </p:nvPr>
        </p:nvPicPr>
        <p:blipFill>
          <a:blip r:embed="rId2">
            <a:extLst>
              <a:ext uri="{28A0092B-C50C-407E-A947-70E740481C1C}">
                <a14:useLocalDpi xmlns:a14="http://schemas.microsoft.com/office/drawing/2010/main" val="0"/>
              </a:ext>
            </a:extLst>
          </a:blip>
          <a:srcRect t="-6670" b="-6670"/>
          <a:stretch>
            <a:fillRect/>
          </a:stretch>
        </p:blipFill>
        <p:spPr>
          <a:xfrm>
            <a:off x="205047" y="526889"/>
            <a:ext cx="8784688" cy="5917367"/>
          </a:xfrm>
        </p:spPr>
      </p:pic>
      <p:sp>
        <p:nvSpPr>
          <p:cNvPr id="2" name="TextBox 1"/>
          <p:cNvSpPr txBox="1"/>
          <p:nvPr/>
        </p:nvSpPr>
        <p:spPr>
          <a:xfrm>
            <a:off x="373529" y="342223"/>
            <a:ext cx="3390672" cy="369332"/>
          </a:xfrm>
          <a:prstGeom prst="rect">
            <a:avLst/>
          </a:prstGeom>
          <a:noFill/>
        </p:spPr>
        <p:txBody>
          <a:bodyPr wrap="none" rtlCol="0">
            <a:spAutoFit/>
          </a:bodyPr>
          <a:lstStyle/>
          <a:p>
            <a:r>
              <a:rPr lang="en-US" dirty="0" smtClean="0"/>
              <a:t>Movie count </a:t>
            </a:r>
            <a:r>
              <a:rPr lang="en-US" dirty="0" err="1" smtClean="0"/>
              <a:t>vs</a:t>
            </a:r>
            <a:r>
              <a:rPr lang="en-US" dirty="0"/>
              <a:t> </a:t>
            </a:r>
            <a:r>
              <a:rPr lang="en-US" dirty="0" smtClean="0"/>
              <a:t>Release year</a:t>
            </a:r>
            <a:endParaRPr lang="en-US" dirty="0"/>
          </a:p>
        </p:txBody>
      </p:sp>
    </p:spTree>
    <p:extLst>
      <p:ext uri="{BB962C8B-B14F-4D97-AF65-F5344CB8AC3E}">
        <p14:creationId xmlns:p14="http://schemas.microsoft.com/office/powerpoint/2010/main" val="8254839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16" y="380807"/>
            <a:ext cx="8913813" cy="914400"/>
          </a:xfrm>
        </p:spPr>
        <p:txBody>
          <a:bodyPr/>
          <a:lstStyle/>
          <a:p>
            <a:r>
              <a:rPr lang="en-US" dirty="0"/>
              <a:t>Pig Analysis</a:t>
            </a:r>
          </a:p>
        </p:txBody>
      </p:sp>
      <p:sp>
        <p:nvSpPr>
          <p:cNvPr id="3" name="Content Placeholder 2"/>
          <p:cNvSpPr>
            <a:spLocks noGrp="1"/>
          </p:cNvSpPr>
          <p:nvPr>
            <p:ph idx="1"/>
          </p:nvPr>
        </p:nvSpPr>
        <p:spPr>
          <a:xfrm>
            <a:off x="317238" y="1447214"/>
            <a:ext cx="8586930" cy="4997043"/>
          </a:xfrm>
        </p:spPr>
        <p:txBody>
          <a:bodyPr/>
          <a:lstStyle/>
          <a:p>
            <a:pPr>
              <a:buFont typeface="Arial"/>
              <a:buChar char="•"/>
            </a:pPr>
            <a:r>
              <a:rPr lang="en-US" dirty="0"/>
              <a:t>Users/ratings count for each movie</a:t>
            </a:r>
          </a:p>
          <a:p>
            <a:r>
              <a:rPr lang="en-US" dirty="0" smtClean="0"/>
              <a:t>Pig Script:</a:t>
            </a:r>
          </a:p>
          <a:p>
            <a:endParaRPr lang="en-US" dirty="0"/>
          </a:p>
          <a:p>
            <a:endParaRPr lang="en-US" dirty="0" smtClean="0"/>
          </a:p>
          <a:p>
            <a:endParaRPr lang="en-US" dirty="0"/>
          </a:p>
          <a:p>
            <a:r>
              <a:rPr lang="en-US" dirty="0" smtClean="0"/>
              <a:t>Query Performance:</a:t>
            </a:r>
          </a:p>
          <a:p>
            <a:pPr>
              <a:buFont typeface="Arial"/>
              <a:buChar char="•"/>
            </a:pPr>
            <a:r>
              <a:rPr lang="en-US" dirty="0" smtClean="0"/>
              <a:t>8 </a:t>
            </a:r>
            <a:r>
              <a:rPr lang="en-US" dirty="0" err="1" smtClean="0"/>
              <a:t>mins</a:t>
            </a:r>
            <a:r>
              <a:rPr lang="en-US" dirty="0" smtClean="0"/>
              <a:t>, 26 </a:t>
            </a:r>
            <a:r>
              <a:rPr lang="en-US" dirty="0" err="1" smtClean="0"/>
              <a:t>secs</a:t>
            </a:r>
            <a:endParaRPr lang="en-US" dirty="0" smtClean="0"/>
          </a:p>
          <a:p>
            <a:endParaRPr lang="en-US" dirty="0"/>
          </a:p>
          <a:p>
            <a:endParaRPr lang="en-US" dirty="0"/>
          </a:p>
          <a:p>
            <a:endParaRPr lang="en-US" dirty="0"/>
          </a:p>
        </p:txBody>
      </p:sp>
      <p:pic>
        <p:nvPicPr>
          <p:cNvPr id="5" name="Picture 4" descr="Screen Shot 2015-04-29 at 5.54.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9592"/>
            <a:ext cx="9144000" cy="981364"/>
          </a:xfrm>
          <a:prstGeom prst="rect">
            <a:avLst/>
          </a:prstGeom>
        </p:spPr>
      </p:pic>
    </p:spTree>
    <p:extLst>
      <p:ext uri="{BB962C8B-B14F-4D97-AF65-F5344CB8AC3E}">
        <p14:creationId xmlns:p14="http://schemas.microsoft.com/office/powerpoint/2010/main" val="30049329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69" y="285258"/>
            <a:ext cx="8913813" cy="914400"/>
          </a:xfrm>
        </p:spPr>
        <p:txBody>
          <a:bodyPr/>
          <a:lstStyle/>
          <a:p>
            <a:r>
              <a:rPr lang="en-US" dirty="0"/>
              <a:t>Pig Analysis</a:t>
            </a:r>
          </a:p>
        </p:txBody>
      </p:sp>
      <p:pic>
        <p:nvPicPr>
          <p:cNvPr id="4" name="Content Placeholder 3" descr="count of ratings for movie.png"/>
          <p:cNvPicPr>
            <a:picLocks noGrp="1" noChangeAspect="1"/>
          </p:cNvPicPr>
          <p:nvPr>
            <p:ph idx="1"/>
          </p:nvPr>
        </p:nvPicPr>
        <p:blipFill rotWithShape="1">
          <a:blip r:embed="rId2">
            <a:extLst>
              <a:ext uri="{28A0092B-C50C-407E-A947-70E740481C1C}">
                <a14:useLocalDpi xmlns:a14="http://schemas.microsoft.com/office/drawing/2010/main" val="0"/>
              </a:ext>
            </a:extLst>
          </a:blip>
          <a:srcRect b="2764"/>
          <a:stretch/>
        </p:blipFill>
        <p:spPr>
          <a:xfrm>
            <a:off x="270717" y="1538011"/>
            <a:ext cx="8454183" cy="4997259"/>
          </a:xfrm>
        </p:spPr>
      </p:pic>
      <p:sp>
        <p:nvSpPr>
          <p:cNvPr id="5" name="TextBox 4"/>
          <p:cNvSpPr txBox="1"/>
          <p:nvPr/>
        </p:nvSpPr>
        <p:spPr>
          <a:xfrm>
            <a:off x="74706" y="1168679"/>
            <a:ext cx="2779059" cy="369332"/>
          </a:xfrm>
          <a:prstGeom prst="rect">
            <a:avLst/>
          </a:prstGeom>
          <a:noFill/>
        </p:spPr>
        <p:txBody>
          <a:bodyPr wrap="square" rtlCol="0">
            <a:spAutoFit/>
          </a:bodyPr>
          <a:lstStyle/>
          <a:p>
            <a:r>
              <a:rPr lang="en-US" dirty="0" smtClean="0"/>
              <a:t>Query Performance:</a:t>
            </a:r>
            <a:endParaRPr lang="en-US" dirty="0"/>
          </a:p>
        </p:txBody>
      </p:sp>
    </p:spTree>
    <p:extLst>
      <p:ext uri="{BB962C8B-B14F-4D97-AF65-F5344CB8AC3E}">
        <p14:creationId xmlns:p14="http://schemas.microsoft.com/office/powerpoint/2010/main" val="19772548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5-04-29 at 5.58.59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389" r="2047" b="1169"/>
          <a:stretch/>
        </p:blipFill>
        <p:spPr>
          <a:xfrm>
            <a:off x="270717" y="702235"/>
            <a:ext cx="8454183" cy="5564094"/>
          </a:xfrm>
        </p:spPr>
      </p:pic>
      <p:sp>
        <p:nvSpPr>
          <p:cNvPr id="2" name="TextBox 1"/>
          <p:cNvSpPr txBox="1"/>
          <p:nvPr/>
        </p:nvSpPr>
        <p:spPr>
          <a:xfrm>
            <a:off x="270717" y="332903"/>
            <a:ext cx="3710721" cy="369332"/>
          </a:xfrm>
          <a:prstGeom prst="rect">
            <a:avLst/>
          </a:prstGeom>
          <a:noFill/>
        </p:spPr>
        <p:txBody>
          <a:bodyPr wrap="none" rtlCol="0">
            <a:spAutoFit/>
          </a:bodyPr>
          <a:lstStyle/>
          <a:p>
            <a:r>
              <a:rPr lang="en-US" dirty="0" smtClean="0"/>
              <a:t>Movie Ratings count </a:t>
            </a:r>
            <a:r>
              <a:rPr lang="en-US" dirty="0" err="1" smtClean="0"/>
              <a:t>vs</a:t>
            </a:r>
            <a:r>
              <a:rPr lang="en-US" dirty="0" smtClean="0"/>
              <a:t> </a:t>
            </a:r>
            <a:r>
              <a:rPr lang="en-US" dirty="0" err="1" smtClean="0"/>
              <a:t>MovieId</a:t>
            </a:r>
            <a:endParaRPr lang="en-US" dirty="0"/>
          </a:p>
        </p:txBody>
      </p:sp>
    </p:spTree>
    <p:extLst>
      <p:ext uri="{BB962C8B-B14F-4D97-AF65-F5344CB8AC3E}">
        <p14:creationId xmlns:p14="http://schemas.microsoft.com/office/powerpoint/2010/main" val="9250436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4-29 at 6.27.38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102" r="4621"/>
          <a:stretch/>
        </p:blipFill>
        <p:spPr>
          <a:xfrm>
            <a:off x="0" y="1337488"/>
            <a:ext cx="8944703" cy="4104733"/>
          </a:xfrm>
        </p:spPr>
      </p:pic>
      <p:sp>
        <p:nvSpPr>
          <p:cNvPr id="3" name="TextBox 2"/>
          <p:cNvSpPr txBox="1"/>
          <p:nvPr/>
        </p:nvSpPr>
        <p:spPr>
          <a:xfrm>
            <a:off x="270717" y="332903"/>
            <a:ext cx="3710721" cy="553998"/>
          </a:xfrm>
          <a:prstGeom prst="rect">
            <a:avLst/>
          </a:prstGeom>
          <a:noFill/>
        </p:spPr>
        <p:txBody>
          <a:bodyPr wrap="none" rtlCol="0">
            <a:spAutoFit/>
          </a:bodyPr>
          <a:lstStyle/>
          <a:p>
            <a:r>
              <a:rPr lang="en-US" dirty="0" smtClean="0"/>
              <a:t>Movie Ratings count </a:t>
            </a:r>
            <a:r>
              <a:rPr lang="en-US" dirty="0" err="1" smtClean="0"/>
              <a:t>vs</a:t>
            </a:r>
            <a:r>
              <a:rPr lang="en-US" dirty="0"/>
              <a:t> </a:t>
            </a:r>
            <a:r>
              <a:rPr lang="en-US" dirty="0" err="1" smtClean="0"/>
              <a:t>MovieId</a:t>
            </a:r>
            <a:endParaRPr lang="en-US" dirty="0" smtClean="0"/>
          </a:p>
          <a:p>
            <a:r>
              <a:rPr lang="en-US" sz="1200" dirty="0" smtClean="0"/>
              <a:t>Another representation</a:t>
            </a:r>
            <a:endParaRPr lang="en-US" sz="1200" dirty="0"/>
          </a:p>
        </p:txBody>
      </p:sp>
    </p:spTree>
    <p:extLst>
      <p:ext uri="{BB962C8B-B14F-4D97-AF65-F5344CB8AC3E}">
        <p14:creationId xmlns:p14="http://schemas.microsoft.com/office/powerpoint/2010/main" val="23833020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4-29 at 6.25.11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270" t="-17162" r="-4610" b="-24366"/>
          <a:stretch/>
        </p:blipFill>
        <p:spPr>
          <a:xfrm>
            <a:off x="270717" y="472850"/>
            <a:ext cx="8454183" cy="5793480"/>
          </a:xfrm>
        </p:spPr>
      </p:pic>
      <p:sp>
        <p:nvSpPr>
          <p:cNvPr id="3" name="TextBox 2"/>
          <p:cNvSpPr txBox="1"/>
          <p:nvPr/>
        </p:nvSpPr>
        <p:spPr>
          <a:xfrm>
            <a:off x="270717" y="332903"/>
            <a:ext cx="5615540" cy="369332"/>
          </a:xfrm>
          <a:prstGeom prst="rect">
            <a:avLst/>
          </a:prstGeom>
          <a:noFill/>
        </p:spPr>
        <p:txBody>
          <a:bodyPr wrap="none" rtlCol="0">
            <a:spAutoFit/>
          </a:bodyPr>
          <a:lstStyle/>
          <a:p>
            <a:r>
              <a:rPr lang="en-US" dirty="0" smtClean="0"/>
              <a:t>Movie Ratings count (sorted </a:t>
            </a:r>
            <a:r>
              <a:rPr lang="en-US" dirty="0" err="1" smtClean="0"/>
              <a:t>asc</a:t>
            </a:r>
            <a:r>
              <a:rPr lang="en-US" dirty="0" smtClean="0"/>
              <a:t>) </a:t>
            </a:r>
            <a:r>
              <a:rPr lang="en-US" dirty="0" err="1" smtClean="0"/>
              <a:t>vs</a:t>
            </a:r>
            <a:r>
              <a:rPr lang="en-US" dirty="0"/>
              <a:t> </a:t>
            </a:r>
            <a:r>
              <a:rPr lang="en-US" dirty="0" smtClean="0"/>
              <a:t>Movie count</a:t>
            </a:r>
            <a:endParaRPr lang="en-US" dirty="0"/>
          </a:p>
        </p:txBody>
      </p:sp>
    </p:spTree>
    <p:extLst>
      <p:ext uri="{BB962C8B-B14F-4D97-AF65-F5344CB8AC3E}">
        <p14:creationId xmlns:p14="http://schemas.microsoft.com/office/powerpoint/2010/main" val="24147749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16" y="380807"/>
            <a:ext cx="8913813" cy="914400"/>
          </a:xfrm>
        </p:spPr>
        <p:txBody>
          <a:bodyPr/>
          <a:lstStyle/>
          <a:p>
            <a:r>
              <a:rPr lang="en-US" dirty="0"/>
              <a:t>Pig Analysis</a:t>
            </a:r>
          </a:p>
        </p:txBody>
      </p:sp>
      <p:sp>
        <p:nvSpPr>
          <p:cNvPr id="3" name="Content Placeholder 2"/>
          <p:cNvSpPr>
            <a:spLocks noGrp="1"/>
          </p:cNvSpPr>
          <p:nvPr>
            <p:ph idx="1"/>
          </p:nvPr>
        </p:nvSpPr>
        <p:spPr>
          <a:xfrm>
            <a:off x="317238" y="1447214"/>
            <a:ext cx="8586930" cy="4997043"/>
          </a:xfrm>
        </p:spPr>
        <p:txBody>
          <a:bodyPr/>
          <a:lstStyle/>
          <a:p>
            <a:pPr>
              <a:buFont typeface="Arial"/>
              <a:buChar char="•"/>
            </a:pPr>
            <a:r>
              <a:rPr lang="en-US" dirty="0"/>
              <a:t>Popular movie by release year based on average ratings.</a:t>
            </a:r>
          </a:p>
          <a:p>
            <a:r>
              <a:rPr lang="en-US" dirty="0" smtClean="0"/>
              <a:t>Pig Script:</a:t>
            </a:r>
          </a:p>
          <a:p>
            <a:endParaRPr lang="en-US" dirty="0" smtClean="0"/>
          </a:p>
          <a:p>
            <a:endParaRPr lang="en-US" dirty="0" smtClean="0"/>
          </a:p>
          <a:p>
            <a:endParaRPr lang="en-US" dirty="0"/>
          </a:p>
          <a:p>
            <a:endParaRPr lang="en-US" dirty="0" smtClean="0"/>
          </a:p>
          <a:p>
            <a:r>
              <a:rPr lang="en-US" dirty="0" smtClean="0"/>
              <a:t>Query Performance:</a:t>
            </a:r>
          </a:p>
          <a:p>
            <a:pPr>
              <a:buFont typeface="Arial"/>
              <a:buChar char="•"/>
            </a:pPr>
            <a:r>
              <a:rPr lang="en-US" dirty="0" smtClean="0"/>
              <a:t>8mins 52 </a:t>
            </a:r>
            <a:r>
              <a:rPr lang="en-US" dirty="0" err="1" smtClean="0"/>
              <a:t>secs</a:t>
            </a:r>
            <a:endParaRPr lang="en-US" dirty="0" smtClean="0"/>
          </a:p>
          <a:p>
            <a:pPr>
              <a:buFont typeface="Arial"/>
              <a:buChar char="•"/>
            </a:pPr>
            <a:r>
              <a:rPr lang="en-US" dirty="0" smtClean="0"/>
              <a:t>10 </a:t>
            </a:r>
            <a:r>
              <a:rPr lang="en-US" dirty="0" err="1" smtClean="0"/>
              <a:t>mins</a:t>
            </a:r>
            <a:r>
              <a:rPr lang="en-US" dirty="0" smtClean="0"/>
              <a:t> 30 </a:t>
            </a:r>
            <a:r>
              <a:rPr lang="en-US" dirty="0" err="1" smtClean="0"/>
              <a:t>secs</a:t>
            </a:r>
            <a:r>
              <a:rPr lang="en-US" dirty="0" smtClean="0"/>
              <a:t> (without, replicated)</a:t>
            </a:r>
          </a:p>
          <a:p>
            <a:endParaRPr lang="en-US" dirty="0"/>
          </a:p>
          <a:p>
            <a:endParaRPr lang="en-US" dirty="0"/>
          </a:p>
          <a:p>
            <a:endParaRPr lang="en-US" dirty="0"/>
          </a:p>
        </p:txBody>
      </p:sp>
      <p:pic>
        <p:nvPicPr>
          <p:cNvPr id="5" name="Picture 4" descr="Screen Shot 2015-04-29 at 6.01.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6949"/>
            <a:ext cx="9144000" cy="2023209"/>
          </a:xfrm>
          <a:prstGeom prst="rect">
            <a:avLst/>
          </a:prstGeom>
        </p:spPr>
      </p:pic>
      <p:cxnSp>
        <p:nvCxnSpPr>
          <p:cNvPr id="6" name="Straight Connector 5"/>
          <p:cNvCxnSpPr/>
          <p:nvPr/>
        </p:nvCxnSpPr>
        <p:spPr>
          <a:xfrm>
            <a:off x="4931747" y="3499083"/>
            <a:ext cx="87825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123184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10" y="280563"/>
            <a:ext cx="8913813" cy="914400"/>
          </a:xfrm>
        </p:spPr>
        <p:txBody>
          <a:bodyPr/>
          <a:lstStyle/>
          <a:p>
            <a:r>
              <a:rPr lang="en-US" dirty="0"/>
              <a:t>Pig Analysis</a:t>
            </a:r>
          </a:p>
        </p:txBody>
      </p:sp>
      <p:pic>
        <p:nvPicPr>
          <p:cNvPr id="5" name="Content Placeholder 4" descr="Popular movies by release year based on avg rating.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 t="-2223" r="224" b="-1"/>
          <a:stretch/>
        </p:blipFill>
        <p:spPr>
          <a:xfrm>
            <a:off x="216185" y="1715767"/>
            <a:ext cx="8697627" cy="4969372"/>
          </a:xfrm>
        </p:spPr>
      </p:pic>
      <p:sp>
        <p:nvSpPr>
          <p:cNvPr id="3" name="TextBox 2"/>
          <p:cNvSpPr txBox="1"/>
          <p:nvPr/>
        </p:nvSpPr>
        <p:spPr>
          <a:xfrm>
            <a:off x="216185" y="1224845"/>
            <a:ext cx="3756236" cy="369332"/>
          </a:xfrm>
          <a:prstGeom prst="rect">
            <a:avLst/>
          </a:prstGeom>
          <a:noFill/>
        </p:spPr>
        <p:txBody>
          <a:bodyPr wrap="square" rtlCol="0">
            <a:spAutoFit/>
          </a:bodyPr>
          <a:lstStyle/>
          <a:p>
            <a:r>
              <a:rPr lang="en-US" dirty="0" smtClean="0"/>
              <a:t>Using replicated join:</a:t>
            </a:r>
            <a:endParaRPr lang="en-US" dirty="0"/>
          </a:p>
        </p:txBody>
      </p:sp>
    </p:spTree>
    <p:extLst>
      <p:ext uri="{BB962C8B-B14F-4D97-AF65-F5344CB8AC3E}">
        <p14:creationId xmlns:p14="http://schemas.microsoft.com/office/powerpoint/2010/main" val="6426820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4-29 at 6.03.21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 r="-1" b="-699"/>
          <a:stretch/>
        </p:blipFill>
        <p:spPr>
          <a:xfrm>
            <a:off x="202675" y="762000"/>
            <a:ext cx="8674470" cy="5695767"/>
          </a:xfrm>
        </p:spPr>
      </p:pic>
      <p:sp>
        <p:nvSpPr>
          <p:cNvPr id="2" name="TextBox 1"/>
          <p:cNvSpPr txBox="1"/>
          <p:nvPr/>
        </p:nvSpPr>
        <p:spPr>
          <a:xfrm>
            <a:off x="322204" y="278510"/>
            <a:ext cx="4229418" cy="369332"/>
          </a:xfrm>
          <a:prstGeom prst="rect">
            <a:avLst/>
          </a:prstGeom>
          <a:noFill/>
        </p:spPr>
        <p:txBody>
          <a:bodyPr wrap="none" rtlCol="0">
            <a:spAutoFit/>
          </a:bodyPr>
          <a:lstStyle/>
          <a:p>
            <a:r>
              <a:rPr lang="en-US" dirty="0" smtClean="0"/>
              <a:t>Highest rated movie </a:t>
            </a:r>
            <a:r>
              <a:rPr lang="en-US" dirty="0" err="1" smtClean="0"/>
              <a:t>vs</a:t>
            </a:r>
            <a:r>
              <a:rPr lang="en-US" dirty="0" smtClean="0"/>
              <a:t> Release year</a:t>
            </a:r>
            <a:endParaRPr lang="en-US" dirty="0"/>
          </a:p>
        </p:txBody>
      </p:sp>
    </p:spTree>
    <p:extLst>
      <p:ext uri="{BB962C8B-B14F-4D97-AF65-F5344CB8AC3E}">
        <p14:creationId xmlns:p14="http://schemas.microsoft.com/office/powerpoint/2010/main" val="14974452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Modifications in Dataset</a:t>
            </a:r>
            <a:endParaRPr lang="en-US" dirty="0"/>
          </a:p>
        </p:txBody>
      </p:sp>
      <p:sp>
        <p:nvSpPr>
          <p:cNvPr id="3" name="Content Placeholder 2"/>
          <p:cNvSpPr>
            <a:spLocks noGrp="1"/>
          </p:cNvSpPr>
          <p:nvPr>
            <p:ph idx="1"/>
          </p:nvPr>
        </p:nvSpPr>
        <p:spPr/>
        <p:txBody>
          <a:bodyPr>
            <a:normAutofit lnSpcReduction="10000"/>
          </a:bodyPr>
          <a:lstStyle/>
          <a:p>
            <a:r>
              <a:rPr lang="en-US" dirty="0" smtClean="0"/>
              <a:t>Used </a:t>
            </a:r>
            <a:r>
              <a:rPr lang="en-US" dirty="0" err="1" smtClean="0"/>
              <a:t>Omdb</a:t>
            </a:r>
            <a:r>
              <a:rPr lang="en-US" dirty="0" smtClean="0"/>
              <a:t> Rest-API to get the genres for each movie in dataset for more analysis results.</a:t>
            </a:r>
          </a:p>
          <a:p>
            <a:r>
              <a:rPr lang="en-US" dirty="0"/>
              <a:t>Movie genres file created:</a:t>
            </a:r>
          </a:p>
          <a:p>
            <a:pPr marL="0" indent="0">
              <a:buNone/>
            </a:pPr>
            <a:r>
              <a:rPr lang="en-US" dirty="0"/>
              <a:t>      - </a:t>
            </a:r>
            <a:r>
              <a:rPr lang="en-US" b="1" dirty="0"/>
              <a:t>Format : [</a:t>
            </a:r>
            <a:r>
              <a:rPr lang="en-US" b="1" dirty="0" err="1"/>
              <a:t>MovieID</a:t>
            </a:r>
            <a:r>
              <a:rPr lang="en-US" b="1" dirty="0"/>
              <a:t>, Genres]</a:t>
            </a:r>
          </a:p>
          <a:p>
            <a:r>
              <a:rPr lang="en-US" dirty="0" smtClean="0"/>
              <a:t>Combined all the 17770 files in the training data set and created single file with:</a:t>
            </a:r>
          </a:p>
          <a:p>
            <a:pPr marL="0" indent="0">
              <a:buNone/>
            </a:pPr>
            <a:r>
              <a:rPr lang="en-US" dirty="0"/>
              <a:t> </a:t>
            </a:r>
            <a:r>
              <a:rPr lang="en-US" dirty="0" smtClean="0"/>
              <a:t>       - 100 </a:t>
            </a:r>
            <a:r>
              <a:rPr lang="en-US" dirty="0"/>
              <a:t>million entries</a:t>
            </a:r>
            <a:r>
              <a:rPr lang="en-US" dirty="0" smtClean="0"/>
              <a:t>.      </a:t>
            </a:r>
          </a:p>
          <a:p>
            <a:pPr marL="0" indent="0">
              <a:buNone/>
            </a:pPr>
            <a:r>
              <a:rPr lang="en-US" dirty="0" smtClean="0"/>
              <a:t>       - </a:t>
            </a:r>
            <a:r>
              <a:rPr lang="en-US" b="1" dirty="0" smtClean="0"/>
              <a:t>Format </a:t>
            </a:r>
            <a:r>
              <a:rPr lang="en-US" b="1" dirty="0"/>
              <a:t>: </a:t>
            </a:r>
            <a:r>
              <a:rPr lang="en-US" b="1" dirty="0" smtClean="0"/>
              <a:t>[</a:t>
            </a:r>
            <a:r>
              <a:rPr lang="en-US" b="1" dirty="0" err="1" smtClean="0"/>
              <a:t>MovieID</a:t>
            </a:r>
            <a:r>
              <a:rPr lang="en-US" b="1" dirty="0" smtClean="0"/>
              <a:t>, </a:t>
            </a:r>
            <a:r>
              <a:rPr lang="en-US" b="1" dirty="0" err="1"/>
              <a:t>CustomerID</a:t>
            </a:r>
            <a:r>
              <a:rPr lang="en-US" b="1" dirty="0"/>
              <a:t>, Rating, </a:t>
            </a:r>
            <a:r>
              <a:rPr lang="en-US" b="1" dirty="0" smtClean="0"/>
              <a:t>Date]</a:t>
            </a:r>
            <a:endParaRPr lang="en-US" b="1" dirty="0"/>
          </a:p>
          <a:p>
            <a:pPr marL="0" indent="0">
              <a:buNone/>
            </a:pPr>
            <a:endParaRPr lang="en-US" dirty="0"/>
          </a:p>
        </p:txBody>
      </p:sp>
    </p:spTree>
    <p:extLst>
      <p:ext uri="{BB962C8B-B14F-4D97-AF65-F5344CB8AC3E}">
        <p14:creationId xmlns:p14="http://schemas.microsoft.com/office/powerpoint/2010/main" val="10605719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16" y="380807"/>
            <a:ext cx="8913813" cy="914400"/>
          </a:xfrm>
        </p:spPr>
        <p:txBody>
          <a:bodyPr/>
          <a:lstStyle/>
          <a:p>
            <a:r>
              <a:rPr lang="en-US" dirty="0"/>
              <a:t>Pig Analysis</a:t>
            </a:r>
          </a:p>
        </p:txBody>
      </p:sp>
      <p:sp>
        <p:nvSpPr>
          <p:cNvPr id="3" name="Content Placeholder 2"/>
          <p:cNvSpPr>
            <a:spLocks noGrp="1"/>
          </p:cNvSpPr>
          <p:nvPr>
            <p:ph idx="1"/>
          </p:nvPr>
        </p:nvSpPr>
        <p:spPr>
          <a:xfrm>
            <a:off x="317238" y="1447214"/>
            <a:ext cx="8586930" cy="4997043"/>
          </a:xfrm>
        </p:spPr>
        <p:txBody>
          <a:bodyPr/>
          <a:lstStyle/>
          <a:p>
            <a:pPr>
              <a:buFont typeface="Arial"/>
              <a:buChar char="•"/>
            </a:pPr>
            <a:r>
              <a:rPr lang="en-US" dirty="0"/>
              <a:t>Top 10 customers based on average ratings.</a:t>
            </a:r>
          </a:p>
          <a:p>
            <a:r>
              <a:rPr lang="en-US" dirty="0" smtClean="0"/>
              <a:t>Pig Script:</a:t>
            </a:r>
          </a:p>
          <a:p>
            <a:endParaRPr lang="en-US" dirty="0" smtClean="0"/>
          </a:p>
          <a:p>
            <a:endParaRPr lang="en-US" dirty="0" smtClean="0"/>
          </a:p>
          <a:p>
            <a:endParaRPr lang="en-US" dirty="0"/>
          </a:p>
          <a:p>
            <a:endParaRPr lang="en-US" dirty="0" smtClean="0"/>
          </a:p>
          <a:p>
            <a:r>
              <a:rPr lang="en-US" dirty="0" smtClean="0"/>
              <a:t>Query Performance:</a:t>
            </a:r>
          </a:p>
          <a:p>
            <a:pPr>
              <a:buFont typeface="Arial"/>
              <a:buChar char="•"/>
            </a:pPr>
            <a:r>
              <a:rPr lang="en-US" dirty="0" smtClean="0"/>
              <a:t>12mins 59 </a:t>
            </a:r>
            <a:r>
              <a:rPr lang="en-US" dirty="0" err="1" smtClean="0"/>
              <a:t>secs</a:t>
            </a:r>
            <a:endParaRPr lang="en-US" dirty="0" smtClean="0"/>
          </a:p>
          <a:p>
            <a:endParaRPr lang="en-US" dirty="0"/>
          </a:p>
          <a:p>
            <a:endParaRPr lang="en-US" dirty="0"/>
          </a:p>
          <a:p>
            <a:endParaRPr lang="en-US" dirty="0"/>
          </a:p>
        </p:txBody>
      </p:sp>
      <p:pic>
        <p:nvPicPr>
          <p:cNvPr id="4" name="Picture 3" descr="Screen Shot 2015-04-29 at 6.05.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88562"/>
            <a:ext cx="9144000" cy="1377863"/>
          </a:xfrm>
          <a:prstGeom prst="rect">
            <a:avLst/>
          </a:prstGeom>
        </p:spPr>
      </p:pic>
    </p:spTree>
    <p:extLst>
      <p:ext uri="{BB962C8B-B14F-4D97-AF65-F5344CB8AC3E}">
        <p14:creationId xmlns:p14="http://schemas.microsoft.com/office/powerpoint/2010/main" val="219925834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658" y="225494"/>
            <a:ext cx="8913813" cy="914400"/>
          </a:xfrm>
        </p:spPr>
        <p:txBody>
          <a:bodyPr/>
          <a:lstStyle/>
          <a:p>
            <a:r>
              <a:rPr lang="en-US" dirty="0"/>
              <a:t>Pig Analysis</a:t>
            </a:r>
          </a:p>
        </p:txBody>
      </p:sp>
      <p:pic>
        <p:nvPicPr>
          <p:cNvPr id="4" name="Content Placeholder 3" descr="top10cus_pig_performance_stats.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 b="-1017"/>
          <a:stretch/>
        </p:blipFill>
        <p:spPr>
          <a:xfrm>
            <a:off x="283743" y="1269937"/>
            <a:ext cx="8630069" cy="5363459"/>
          </a:xfrm>
        </p:spPr>
      </p:pic>
    </p:spTree>
    <p:extLst>
      <p:ext uri="{BB962C8B-B14F-4D97-AF65-F5344CB8AC3E}">
        <p14:creationId xmlns:p14="http://schemas.microsoft.com/office/powerpoint/2010/main" val="14454737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5-04-29 at 6.07.07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8590" b="-8590"/>
          <a:stretch/>
        </p:blipFill>
        <p:spPr>
          <a:xfrm>
            <a:off x="189163" y="378279"/>
            <a:ext cx="8701494" cy="6160547"/>
          </a:xfrm>
        </p:spPr>
      </p:pic>
      <p:sp>
        <p:nvSpPr>
          <p:cNvPr id="2" name="TextBox 1"/>
          <p:cNvSpPr txBox="1"/>
          <p:nvPr/>
        </p:nvSpPr>
        <p:spPr>
          <a:xfrm>
            <a:off x="418353" y="378279"/>
            <a:ext cx="3171060" cy="369332"/>
          </a:xfrm>
          <a:prstGeom prst="rect">
            <a:avLst/>
          </a:prstGeom>
          <a:noFill/>
        </p:spPr>
        <p:txBody>
          <a:bodyPr wrap="none" rtlCol="0">
            <a:spAutoFit/>
          </a:bodyPr>
          <a:lstStyle/>
          <a:p>
            <a:r>
              <a:rPr lang="en-US" dirty="0" smtClean="0"/>
              <a:t>Rating count </a:t>
            </a:r>
            <a:r>
              <a:rPr lang="en-US" dirty="0" err="1" smtClean="0"/>
              <a:t>vs</a:t>
            </a:r>
            <a:r>
              <a:rPr lang="en-US" dirty="0" smtClean="0"/>
              <a:t> Customer</a:t>
            </a:r>
            <a:endParaRPr lang="en-US" dirty="0"/>
          </a:p>
        </p:txBody>
      </p:sp>
    </p:spTree>
    <p:extLst>
      <p:ext uri="{BB962C8B-B14F-4D97-AF65-F5344CB8AC3E}">
        <p14:creationId xmlns:p14="http://schemas.microsoft.com/office/powerpoint/2010/main" val="248573717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93" y="326767"/>
            <a:ext cx="8913813" cy="914400"/>
          </a:xfrm>
        </p:spPr>
        <p:txBody>
          <a:bodyPr/>
          <a:lstStyle/>
          <a:p>
            <a:r>
              <a:rPr lang="en-US" dirty="0" smtClean="0"/>
              <a:t>Analysis Using HIVE</a:t>
            </a:r>
            <a:endParaRPr lang="en-US" dirty="0"/>
          </a:p>
        </p:txBody>
      </p:sp>
      <p:sp>
        <p:nvSpPr>
          <p:cNvPr id="3" name="Content Placeholder 2"/>
          <p:cNvSpPr>
            <a:spLocks noGrp="1"/>
          </p:cNvSpPr>
          <p:nvPr>
            <p:ph idx="1"/>
          </p:nvPr>
        </p:nvSpPr>
        <p:spPr>
          <a:xfrm>
            <a:off x="438323" y="1598848"/>
            <a:ext cx="6661237" cy="3056022"/>
          </a:xfrm>
        </p:spPr>
        <p:txBody>
          <a:bodyPr/>
          <a:lstStyle/>
          <a:p>
            <a:r>
              <a:rPr lang="en-US" b="1" dirty="0" smtClean="0"/>
              <a:t>Tasks performed :</a:t>
            </a:r>
          </a:p>
          <a:p>
            <a:pPr>
              <a:buFont typeface="Arial"/>
              <a:buChar char="•"/>
            </a:pPr>
            <a:r>
              <a:rPr lang="en-US" dirty="0" smtClean="0"/>
              <a:t>Movie of the decade.</a:t>
            </a:r>
          </a:p>
          <a:p>
            <a:pPr>
              <a:buFont typeface="Arial"/>
              <a:buChar char="•"/>
            </a:pPr>
            <a:r>
              <a:rPr lang="en-US" dirty="0" smtClean="0"/>
              <a:t>Movie Popularity Distribution</a:t>
            </a:r>
          </a:p>
          <a:p>
            <a:pPr>
              <a:buFont typeface="Arial"/>
              <a:buChar char="•"/>
            </a:pPr>
            <a:r>
              <a:rPr lang="en-US" dirty="0" smtClean="0"/>
              <a:t>Customer Rating Distribution</a:t>
            </a:r>
            <a:endParaRPr lang="en-US" dirty="0"/>
          </a:p>
        </p:txBody>
      </p:sp>
    </p:spTree>
    <p:extLst>
      <p:ext uri="{BB962C8B-B14F-4D97-AF65-F5344CB8AC3E}">
        <p14:creationId xmlns:p14="http://schemas.microsoft.com/office/powerpoint/2010/main" val="376952991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16" y="380807"/>
            <a:ext cx="8913813" cy="914400"/>
          </a:xfrm>
        </p:spPr>
        <p:txBody>
          <a:bodyPr/>
          <a:lstStyle/>
          <a:p>
            <a:r>
              <a:rPr lang="en-US" dirty="0" smtClean="0"/>
              <a:t>HIVE Analysis</a:t>
            </a:r>
            <a:endParaRPr lang="en-US" dirty="0"/>
          </a:p>
        </p:txBody>
      </p:sp>
      <p:sp>
        <p:nvSpPr>
          <p:cNvPr id="3" name="Content Placeholder 2"/>
          <p:cNvSpPr>
            <a:spLocks noGrp="1"/>
          </p:cNvSpPr>
          <p:nvPr>
            <p:ph idx="1"/>
          </p:nvPr>
        </p:nvSpPr>
        <p:spPr>
          <a:xfrm>
            <a:off x="317238" y="1447214"/>
            <a:ext cx="8586930" cy="4997043"/>
          </a:xfrm>
        </p:spPr>
        <p:txBody>
          <a:bodyPr/>
          <a:lstStyle/>
          <a:p>
            <a:pPr>
              <a:buFont typeface="Arial"/>
              <a:buChar char="•"/>
            </a:pPr>
            <a:r>
              <a:rPr lang="en-US" dirty="0" smtClean="0"/>
              <a:t>Finding movie </a:t>
            </a:r>
            <a:r>
              <a:rPr lang="en-US" dirty="0"/>
              <a:t>of the decade.</a:t>
            </a:r>
          </a:p>
          <a:p>
            <a:r>
              <a:rPr lang="en-US" dirty="0" smtClean="0"/>
              <a:t>HQL:</a:t>
            </a:r>
          </a:p>
          <a:p>
            <a:endParaRPr lang="en-US" dirty="0" smtClean="0"/>
          </a:p>
          <a:p>
            <a:endParaRPr lang="en-US" dirty="0" smtClean="0"/>
          </a:p>
          <a:p>
            <a:endParaRPr lang="en-US" dirty="0"/>
          </a:p>
          <a:p>
            <a:endParaRPr lang="en-US" dirty="0" smtClean="0"/>
          </a:p>
          <a:p>
            <a:pPr marL="0" indent="0">
              <a:buNone/>
            </a:pPr>
            <a:endParaRPr lang="en-US" dirty="0"/>
          </a:p>
          <a:p>
            <a:endParaRPr lang="en-US" dirty="0"/>
          </a:p>
        </p:txBody>
      </p:sp>
      <p:pic>
        <p:nvPicPr>
          <p:cNvPr id="6" name="Picture 5" descr="Screen Shot 2015-04-29 at 6.09.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29" y="1918416"/>
            <a:ext cx="8890000" cy="4391126"/>
          </a:xfrm>
          <a:prstGeom prst="rect">
            <a:avLst/>
          </a:prstGeom>
        </p:spPr>
      </p:pic>
    </p:spTree>
    <p:extLst>
      <p:ext uri="{BB962C8B-B14F-4D97-AF65-F5344CB8AC3E}">
        <p14:creationId xmlns:p14="http://schemas.microsoft.com/office/powerpoint/2010/main" val="75439702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16" y="340277"/>
            <a:ext cx="8913813" cy="914400"/>
          </a:xfrm>
        </p:spPr>
        <p:txBody>
          <a:bodyPr/>
          <a:lstStyle/>
          <a:p>
            <a:r>
              <a:rPr lang="en-US" dirty="0" smtClean="0"/>
              <a:t>HIVE Analysis</a:t>
            </a:r>
            <a:endParaRPr lang="en-US" dirty="0"/>
          </a:p>
        </p:txBody>
      </p:sp>
      <p:sp>
        <p:nvSpPr>
          <p:cNvPr id="3" name="Content Placeholder 2"/>
          <p:cNvSpPr>
            <a:spLocks noGrp="1"/>
          </p:cNvSpPr>
          <p:nvPr>
            <p:ph idx="1"/>
          </p:nvPr>
        </p:nvSpPr>
        <p:spPr>
          <a:xfrm>
            <a:off x="209143" y="1420194"/>
            <a:ext cx="8681513" cy="5226713"/>
          </a:xfrm>
        </p:spPr>
        <p:txBody>
          <a:bodyPr/>
          <a:lstStyle/>
          <a:p>
            <a:r>
              <a:rPr lang="en-US" dirty="0" smtClean="0"/>
              <a:t>Running hive query and saving the result in </a:t>
            </a:r>
            <a:r>
              <a:rPr lang="en-US" dirty="0" err="1" smtClean="0"/>
              <a:t>csv</a:t>
            </a:r>
            <a:r>
              <a:rPr lang="en-US" dirty="0" smtClean="0"/>
              <a:t> file:</a:t>
            </a:r>
          </a:p>
          <a:p>
            <a:pPr>
              <a:buFont typeface="Arial"/>
              <a:buChar char="•"/>
            </a:pPr>
            <a:r>
              <a:rPr lang="en-US" dirty="0" smtClean="0"/>
              <a:t>$hive –f “</a:t>
            </a:r>
            <a:r>
              <a:rPr lang="en-US" dirty="0" err="1" smtClean="0"/>
              <a:t>Hive_Movie_Of_Decade.sql</a:t>
            </a:r>
            <a:r>
              <a:rPr lang="en-US" dirty="0" smtClean="0"/>
              <a:t>” &gt; ~/</a:t>
            </a:r>
            <a:r>
              <a:rPr lang="en-US" dirty="0" err="1" smtClean="0"/>
              <a:t>output.csv</a:t>
            </a:r>
            <a:endParaRPr lang="en-US" dirty="0" smtClean="0"/>
          </a:p>
          <a:p>
            <a:r>
              <a:rPr lang="en-US" dirty="0" smtClean="0"/>
              <a:t>Query output :</a:t>
            </a:r>
            <a:endParaRPr lang="en-US" dirty="0"/>
          </a:p>
          <a:p>
            <a:pPr marL="0" indent="0">
              <a:buNone/>
            </a:pPr>
            <a:endParaRPr lang="en-US" dirty="0"/>
          </a:p>
        </p:txBody>
      </p:sp>
      <p:pic>
        <p:nvPicPr>
          <p:cNvPr id="4" name="Picture 3" descr="Movie_0f_the_Deca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61334"/>
            <a:ext cx="9144000" cy="2364244"/>
          </a:xfrm>
          <a:prstGeom prst="rect">
            <a:avLst/>
          </a:prstGeom>
        </p:spPr>
      </p:pic>
    </p:spTree>
    <p:extLst>
      <p:ext uri="{BB962C8B-B14F-4D97-AF65-F5344CB8AC3E}">
        <p14:creationId xmlns:p14="http://schemas.microsoft.com/office/powerpoint/2010/main" val="4499660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657" y="420535"/>
            <a:ext cx="8913813" cy="914400"/>
          </a:xfrm>
        </p:spPr>
        <p:txBody>
          <a:bodyPr/>
          <a:lstStyle/>
          <a:p>
            <a:r>
              <a:rPr lang="en-US" dirty="0"/>
              <a:t>HIVE Analysis</a:t>
            </a:r>
          </a:p>
        </p:txBody>
      </p:sp>
      <p:pic>
        <p:nvPicPr>
          <p:cNvPr id="22" name="Picture 21" descr="Screen Shot 2015-04-29 at 6.34.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740" y="2107556"/>
            <a:ext cx="2120900" cy="2026496"/>
          </a:xfrm>
          <a:prstGeom prst="rect">
            <a:avLst/>
          </a:prstGeom>
        </p:spPr>
      </p:pic>
      <p:sp>
        <p:nvSpPr>
          <p:cNvPr id="3" name="Content Placeholder 2"/>
          <p:cNvSpPr>
            <a:spLocks noGrp="1"/>
          </p:cNvSpPr>
          <p:nvPr>
            <p:ph idx="1"/>
          </p:nvPr>
        </p:nvSpPr>
        <p:spPr>
          <a:xfrm>
            <a:off x="263191" y="1690394"/>
            <a:ext cx="8650622" cy="4807903"/>
          </a:xfrm>
        </p:spPr>
        <p:txBody>
          <a:bodyPr/>
          <a:lstStyle/>
          <a:p>
            <a:r>
              <a:rPr lang="en-US" dirty="0"/>
              <a:t>Movie Popularity Distribution</a:t>
            </a:r>
            <a:r>
              <a:rPr lang="en-US" dirty="0" smtClean="0"/>
              <a:t>: </a:t>
            </a:r>
            <a:endParaRPr lang="en-US" dirty="0"/>
          </a:p>
          <a:p>
            <a:pPr marL="0" indent="0">
              <a:buNone/>
            </a:pPr>
            <a:endParaRPr lang="en-US" dirty="0"/>
          </a:p>
        </p:txBody>
      </p:sp>
      <p:sp>
        <p:nvSpPr>
          <p:cNvPr id="4" name="Oval 3"/>
          <p:cNvSpPr/>
          <p:nvPr/>
        </p:nvSpPr>
        <p:spPr>
          <a:xfrm>
            <a:off x="2405072" y="2391265"/>
            <a:ext cx="3621118" cy="3485573"/>
          </a:xfrm>
          <a:prstGeom prst="ellips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6" name="Straight Connector 5"/>
          <p:cNvCxnSpPr/>
          <p:nvPr/>
        </p:nvCxnSpPr>
        <p:spPr>
          <a:xfrm>
            <a:off x="4215631" y="2215636"/>
            <a:ext cx="0" cy="39584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53769" y="4134052"/>
            <a:ext cx="432372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215631" y="4134052"/>
            <a:ext cx="884270" cy="261610"/>
          </a:xfrm>
          <a:prstGeom prst="rect">
            <a:avLst/>
          </a:prstGeom>
          <a:noFill/>
        </p:spPr>
        <p:txBody>
          <a:bodyPr wrap="none" rtlCol="0">
            <a:spAutoFit/>
          </a:bodyPr>
          <a:lstStyle/>
          <a:p>
            <a:r>
              <a:rPr lang="en-US" sz="1100" b="1" dirty="0" smtClean="0">
                <a:solidFill>
                  <a:srgbClr val="FF0000"/>
                </a:solidFill>
              </a:rPr>
              <a:t>(6000, 3.5)</a:t>
            </a:r>
            <a:endParaRPr lang="en-US" sz="1100" b="1" dirty="0">
              <a:solidFill>
                <a:srgbClr val="FF0000"/>
              </a:solidFill>
            </a:endParaRPr>
          </a:p>
        </p:txBody>
      </p:sp>
      <p:sp>
        <p:nvSpPr>
          <p:cNvPr id="23" name="TextBox 22"/>
          <p:cNvSpPr txBox="1"/>
          <p:nvPr/>
        </p:nvSpPr>
        <p:spPr>
          <a:xfrm>
            <a:off x="5800232" y="2215636"/>
            <a:ext cx="2644541" cy="1200329"/>
          </a:xfrm>
          <a:prstGeom prst="rect">
            <a:avLst/>
          </a:prstGeom>
          <a:noFill/>
        </p:spPr>
        <p:txBody>
          <a:bodyPr wrap="square" rtlCol="0">
            <a:spAutoFit/>
          </a:bodyPr>
          <a:lstStyle/>
          <a:p>
            <a:r>
              <a:rPr lang="en-US" dirty="0" smtClean="0"/>
              <a:t>X= rating count of movie</a:t>
            </a:r>
          </a:p>
          <a:p>
            <a:r>
              <a:rPr lang="en-US" dirty="0" smtClean="0"/>
              <a:t>Y = average movie rating</a:t>
            </a:r>
            <a:endParaRPr lang="en-US" dirty="0"/>
          </a:p>
        </p:txBody>
      </p:sp>
      <p:sp>
        <p:nvSpPr>
          <p:cNvPr id="24" name="TextBox 23"/>
          <p:cNvSpPr txBox="1"/>
          <p:nvPr/>
        </p:nvSpPr>
        <p:spPr>
          <a:xfrm>
            <a:off x="2760145" y="4624973"/>
            <a:ext cx="1243071" cy="307777"/>
          </a:xfrm>
          <a:prstGeom prst="rect">
            <a:avLst/>
          </a:prstGeom>
          <a:noFill/>
        </p:spPr>
        <p:txBody>
          <a:bodyPr wrap="square" rtlCol="0">
            <a:spAutoFit/>
          </a:bodyPr>
          <a:lstStyle/>
          <a:p>
            <a:r>
              <a:rPr lang="en-US" sz="1400" b="1" dirty="0" smtClean="0"/>
              <a:t>Low, Low</a:t>
            </a:r>
            <a:endParaRPr lang="en-US" sz="1400" b="1" dirty="0"/>
          </a:p>
        </p:txBody>
      </p:sp>
      <p:sp>
        <p:nvSpPr>
          <p:cNvPr id="26" name="TextBox 25"/>
          <p:cNvSpPr txBox="1"/>
          <p:nvPr/>
        </p:nvSpPr>
        <p:spPr>
          <a:xfrm>
            <a:off x="4327463" y="4633325"/>
            <a:ext cx="1243071" cy="307777"/>
          </a:xfrm>
          <a:prstGeom prst="rect">
            <a:avLst/>
          </a:prstGeom>
          <a:noFill/>
        </p:spPr>
        <p:txBody>
          <a:bodyPr wrap="square" rtlCol="0">
            <a:spAutoFit/>
          </a:bodyPr>
          <a:lstStyle/>
          <a:p>
            <a:r>
              <a:rPr lang="en-US" sz="1400" b="1" dirty="0" smtClean="0"/>
              <a:t>High, Low</a:t>
            </a:r>
            <a:endParaRPr lang="en-US" sz="1400" b="1" dirty="0"/>
          </a:p>
        </p:txBody>
      </p:sp>
      <p:sp>
        <p:nvSpPr>
          <p:cNvPr id="27" name="TextBox 26"/>
          <p:cNvSpPr txBox="1"/>
          <p:nvPr/>
        </p:nvSpPr>
        <p:spPr>
          <a:xfrm>
            <a:off x="2760145" y="3262076"/>
            <a:ext cx="1243071" cy="307777"/>
          </a:xfrm>
          <a:prstGeom prst="rect">
            <a:avLst/>
          </a:prstGeom>
          <a:noFill/>
        </p:spPr>
        <p:txBody>
          <a:bodyPr wrap="square" rtlCol="0">
            <a:spAutoFit/>
          </a:bodyPr>
          <a:lstStyle/>
          <a:p>
            <a:r>
              <a:rPr lang="en-US" sz="1400" b="1" dirty="0" err="1" smtClean="0"/>
              <a:t>Low,High</a:t>
            </a:r>
            <a:endParaRPr lang="en-US" sz="1400" b="1" dirty="0"/>
          </a:p>
        </p:txBody>
      </p:sp>
      <p:sp>
        <p:nvSpPr>
          <p:cNvPr id="28" name="TextBox 27"/>
          <p:cNvSpPr txBox="1"/>
          <p:nvPr/>
        </p:nvSpPr>
        <p:spPr>
          <a:xfrm>
            <a:off x="4327463" y="3262076"/>
            <a:ext cx="1243071" cy="307777"/>
          </a:xfrm>
          <a:prstGeom prst="rect">
            <a:avLst/>
          </a:prstGeom>
          <a:noFill/>
        </p:spPr>
        <p:txBody>
          <a:bodyPr wrap="square" rtlCol="0">
            <a:spAutoFit/>
          </a:bodyPr>
          <a:lstStyle/>
          <a:p>
            <a:r>
              <a:rPr lang="en-US" sz="1400" b="1" dirty="0" smtClean="0"/>
              <a:t>High, High</a:t>
            </a:r>
            <a:endParaRPr lang="en-US" sz="1400" b="1" dirty="0"/>
          </a:p>
        </p:txBody>
      </p:sp>
    </p:spTree>
    <p:extLst>
      <p:ext uri="{BB962C8B-B14F-4D97-AF65-F5344CB8AC3E}">
        <p14:creationId xmlns:p14="http://schemas.microsoft.com/office/powerpoint/2010/main" val="148890313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17" y="340277"/>
            <a:ext cx="8913813" cy="914400"/>
          </a:xfrm>
        </p:spPr>
        <p:txBody>
          <a:bodyPr/>
          <a:lstStyle/>
          <a:p>
            <a:r>
              <a:rPr lang="en-US" dirty="0" smtClean="0"/>
              <a:t>HIVE Analysis</a:t>
            </a:r>
            <a:endParaRPr lang="en-US" dirty="0"/>
          </a:p>
        </p:txBody>
      </p:sp>
      <p:sp>
        <p:nvSpPr>
          <p:cNvPr id="4" name="Rectangle 3"/>
          <p:cNvSpPr/>
          <p:nvPr/>
        </p:nvSpPr>
        <p:spPr>
          <a:xfrm>
            <a:off x="337791" y="2121066"/>
            <a:ext cx="8363703" cy="4054957"/>
          </a:xfrm>
          <a:prstGeom prst="rect">
            <a:avLst/>
          </a:prstGeom>
        </p:spPr>
        <p:txBody>
          <a:bodyPr wrap="square">
            <a:spAutoFit/>
          </a:bodyPr>
          <a:lstStyle/>
          <a:p>
            <a:r>
              <a:rPr lang="en-US" sz="1600" b="1" i="1" dirty="0" smtClean="0"/>
              <a:t>1st Quadrant: </a:t>
            </a:r>
            <a:r>
              <a:rPr lang="en-US" sz="1600" dirty="0" smtClean="0"/>
              <a:t>First quadrant consists of those movies which have received high number of ratings by users and also have been rated very highly. It can be predicted that these movies have a good probability of receiving a high rating by the targeted user.</a:t>
            </a:r>
          </a:p>
          <a:p>
            <a:endParaRPr lang="en-US" sz="1050" dirty="0" smtClean="0"/>
          </a:p>
          <a:p>
            <a:r>
              <a:rPr lang="en-US" sz="1600" b="1" i="1" dirty="0" smtClean="0"/>
              <a:t>2nd Quadrant</a:t>
            </a:r>
            <a:r>
              <a:rPr lang="en-US" sz="1600" dirty="0" smtClean="0"/>
              <a:t>: Second quadrant consists of movies that have received</a:t>
            </a:r>
          </a:p>
          <a:p>
            <a:r>
              <a:rPr lang="en-US" sz="1600" dirty="0"/>
              <a:t>low number of ratings by users and have been rated very low. A definitive conclusion about this set of movies and predicted ratings cannot be made</a:t>
            </a:r>
            <a:r>
              <a:rPr lang="en-US" sz="1600" dirty="0" smtClean="0"/>
              <a:t>.</a:t>
            </a:r>
          </a:p>
          <a:p>
            <a:endParaRPr lang="en-US" sz="1050" dirty="0"/>
          </a:p>
          <a:p>
            <a:r>
              <a:rPr lang="en-US" sz="1600" b="1" i="1" dirty="0"/>
              <a:t>3rd Quadrant: </a:t>
            </a:r>
            <a:r>
              <a:rPr lang="en-US" sz="1600" dirty="0"/>
              <a:t>Third quadrant consists of movies that have received low number of ratings by users but have been rated very highly. A definitive conclusion about this set of movies and predicted ratings cannot be made.</a:t>
            </a:r>
          </a:p>
          <a:p>
            <a:endParaRPr lang="en-US" sz="1050" dirty="0"/>
          </a:p>
          <a:p>
            <a:r>
              <a:rPr lang="en-US" sz="1600" b="1" i="1" dirty="0"/>
              <a:t>4th Quadrant</a:t>
            </a:r>
            <a:r>
              <a:rPr lang="en-US" sz="1600" dirty="0"/>
              <a:t>: Fourth quadrant consists of movies that have </a:t>
            </a:r>
            <a:r>
              <a:rPr lang="en-US" sz="1600" dirty="0" smtClean="0"/>
              <a:t>received </a:t>
            </a:r>
            <a:r>
              <a:rPr lang="en-US" sz="1600" dirty="0"/>
              <a:t> high number of ratings by users but have been rated very low. It can be predicted that these movies have a good probability of receiving a low rating by the targeted user.</a:t>
            </a:r>
          </a:p>
          <a:p>
            <a:endParaRPr lang="en-US" sz="1600" dirty="0"/>
          </a:p>
        </p:txBody>
      </p:sp>
      <p:sp>
        <p:nvSpPr>
          <p:cNvPr id="5" name="TextBox 4"/>
          <p:cNvSpPr txBox="1"/>
          <p:nvPr/>
        </p:nvSpPr>
        <p:spPr>
          <a:xfrm>
            <a:off x="337791" y="1621197"/>
            <a:ext cx="3876081" cy="400110"/>
          </a:xfrm>
          <a:prstGeom prst="rect">
            <a:avLst/>
          </a:prstGeom>
          <a:noFill/>
        </p:spPr>
        <p:txBody>
          <a:bodyPr wrap="none" rtlCol="0">
            <a:spAutoFit/>
          </a:bodyPr>
          <a:lstStyle/>
          <a:p>
            <a:r>
              <a:rPr lang="en-US" sz="2000" b="1" dirty="0" smtClean="0"/>
              <a:t>Movie Quadrant Descriptions:</a:t>
            </a:r>
            <a:endParaRPr lang="en-US" sz="2000" b="1" dirty="0"/>
          </a:p>
        </p:txBody>
      </p:sp>
    </p:spTree>
    <p:extLst>
      <p:ext uri="{BB962C8B-B14F-4D97-AF65-F5344CB8AC3E}">
        <p14:creationId xmlns:p14="http://schemas.microsoft.com/office/powerpoint/2010/main" val="13557845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4-29 at 6.39.35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214" r="-1260" b="-2604"/>
          <a:stretch/>
        </p:blipFill>
        <p:spPr>
          <a:xfrm>
            <a:off x="270233" y="337749"/>
            <a:ext cx="8687982" cy="6038957"/>
          </a:xfrm>
        </p:spPr>
      </p:pic>
    </p:spTree>
    <p:extLst>
      <p:ext uri="{BB962C8B-B14F-4D97-AF65-F5344CB8AC3E}">
        <p14:creationId xmlns:p14="http://schemas.microsoft.com/office/powerpoint/2010/main" val="83024641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4-29 at 6.42.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0534" y="1883104"/>
            <a:ext cx="2095500" cy="2070100"/>
          </a:xfrm>
          <a:prstGeom prst="rect">
            <a:avLst/>
          </a:prstGeom>
        </p:spPr>
      </p:pic>
      <p:sp>
        <p:nvSpPr>
          <p:cNvPr id="2" name="Title 1"/>
          <p:cNvSpPr>
            <a:spLocks noGrp="1"/>
          </p:cNvSpPr>
          <p:nvPr>
            <p:ph type="title"/>
          </p:nvPr>
        </p:nvSpPr>
        <p:spPr>
          <a:xfrm>
            <a:off x="0" y="569947"/>
            <a:ext cx="8913813" cy="914400"/>
          </a:xfrm>
        </p:spPr>
        <p:txBody>
          <a:bodyPr/>
          <a:lstStyle/>
          <a:p>
            <a:r>
              <a:rPr lang="en-US" dirty="0"/>
              <a:t>HIVE Analysis</a:t>
            </a:r>
          </a:p>
        </p:txBody>
      </p:sp>
      <p:sp>
        <p:nvSpPr>
          <p:cNvPr id="3" name="Content Placeholder 2"/>
          <p:cNvSpPr>
            <a:spLocks noGrp="1"/>
          </p:cNvSpPr>
          <p:nvPr>
            <p:ph idx="1"/>
          </p:nvPr>
        </p:nvSpPr>
        <p:spPr>
          <a:xfrm>
            <a:off x="263191" y="1690394"/>
            <a:ext cx="8650622" cy="4807903"/>
          </a:xfrm>
        </p:spPr>
        <p:txBody>
          <a:bodyPr/>
          <a:lstStyle/>
          <a:p>
            <a:r>
              <a:rPr lang="en-US" dirty="0" smtClean="0"/>
              <a:t>Customer Rating Distribution: </a:t>
            </a:r>
            <a:endParaRPr lang="en-US" dirty="0"/>
          </a:p>
          <a:p>
            <a:pPr marL="0" indent="0">
              <a:buNone/>
            </a:pPr>
            <a:endParaRPr lang="en-US" dirty="0"/>
          </a:p>
        </p:txBody>
      </p:sp>
      <p:sp>
        <p:nvSpPr>
          <p:cNvPr id="4" name="Oval 3"/>
          <p:cNvSpPr/>
          <p:nvPr/>
        </p:nvSpPr>
        <p:spPr>
          <a:xfrm>
            <a:off x="2405072" y="2391265"/>
            <a:ext cx="3621118" cy="3485573"/>
          </a:xfrm>
          <a:prstGeom prst="ellipse">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6" name="Straight Connector 5"/>
          <p:cNvCxnSpPr/>
          <p:nvPr/>
        </p:nvCxnSpPr>
        <p:spPr>
          <a:xfrm>
            <a:off x="4215631" y="2215636"/>
            <a:ext cx="0" cy="39584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53769" y="4134052"/>
            <a:ext cx="432372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256164" y="4255641"/>
            <a:ext cx="884270" cy="261610"/>
          </a:xfrm>
          <a:prstGeom prst="rect">
            <a:avLst/>
          </a:prstGeom>
          <a:noFill/>
        </p:spPr>
        <p:txBody>
          <a:bodyPr wrap="none" rtlCol="0">
            <a:spAutoFit/>
          </a:bodyPr>
          <a:lstStyle/>
          <a:p>
            <a:r>
              <a:rPr lang="en-US" sz="1100" b="1" dirty="0" smtClean="0">
                <a:solidFill>
                  <a:srgbClr val="FF0000"/>
                </a:solidFill>
              </a:rPr>
              <a:t>(1130, 3.5)</a:t>
            </a:r>
            <a:endParaRPr lang="en-US" sz="1100" b="1" dirty="0">
              <a:solidFill>
                <a:srgbClr val="FF0000"/>
              </a:solidFill>
            </a:endParaRPr>
          </a:p>
        </p:txBody>
      </p:sp>
      <p:sp>
        <p:nvSpPr>
          <p:cNvPr id="23" name="TextBox 22"/>
          <p:cNvSpPr txBox="1"/>
          <p:nvPr/>
        </p:nvSpPr>
        <p:spPr>
          <a:xfrm>
            <a:off x="115604" y="2229146"/>
            <a:ext cx="2644541" cy="1200329"/>
          </a:xfrm>
          <a:prstGeom prst="rect">
            <a:avLst/>
          </a:prstGeom>
          <a:noFill/>
        </p:spPr>
        <p:txBody>
          <a:bodyPr wrap="square" rtlCol="0">
            <a:spAutoFit/>
          </a:bodyPr>
          <a:lstStyle/>
          <a:p>
            <a:r>
              <a:rPr lang="en-US" dirty="0" smtClean="0"/>
              <a:t>X= rating count of customer</a:t>
            </a:r>
          </a:p>
          <a:p>
            <a:r>
              <a:rPr lang="en-US" dirty="0" smtClean="0"/>
              <a:t>Y = Average customer rating</a:t>
            </a:r>
            <a:endParaRPr lang="en-US" dirty="0"/>
          </a:p>
        </p:txBody>
      </p:sp>
      <p:sp>
        <p:nvSpPr>
          <p:cNvPr id="24" name="TextBox 23"/>
          <p:cNvSpPr txBox="1"/>
          <p:nvPr/>
        </p:nvSpPr>
        <p:spPr>
          <a:xfrm>
            <a:off x="2760145" y="4624973"/>
            <a:ext cx="1243071" cy="307777"/>
          </a:xfrm>
          <a:prstGeom prst="rect">
            <a:avLst/>
          </a:prstGeom>
          <a:noFill/>
        </p:spPr>
        <p:txBody>
          <a:bodyPr wrap="square" rtlCol="0">
            <a:spAutoFit/>
          </a:bodyPr>
          <a:lstStyle/>
          <a:p>
            <a:r>
              <a:rPr lang="en-US" sz="1400" b="1" dirty="0" smtClean="0"/>
              <a:t>Low, Low</a:t>
            </a:r>
            <a:endParaRPr lang="en-US" sz="1400" b="1" dirty="0"/>
          </a:p>
        </p:txBody>
      </p:sp>
      <p:sp>
        <p:nvSpPr>
          <p:cNvPr id="26" name="TextBox 25"/>
          <p:cNvSpPr txBox="1"/>
          <p:nvPr/>
        </p:nvSpPr>
        <p:spPr>
          <a:xfrm>
            <a:off x="4327463" y="4633325"/>
            <a:ext cx="1243071" cy="307777"/>
          </a:xfrm>
          <a:prstGeom prst="rect">
            <a:avLst/>
          </a:prstGeom>
          <a:noFill/>
        </p:spPr>
        <p:txBody>
          <a:bodyPr wrap="square" rtlCol="0">
            <a:spAutoFit/>
          </a:bodyPr>
          <a:lstStyle/>
          <a:p>
            <a:r>
              <a:rPr lang="en-US" sz="1400" b="1" dirty="0" smtClean="0"/>
              <a:t>High, Low</a:t>
            </a:r>
            <a:endParaRPr lang="en-US" sz="1400" b="1" dirty="0"/>
          </a:p>
        </p:txBody>
      </p:sp>
      <p:sp>
        <p:nvSpPr>
          <p:cNvPr id="27" name="TextBox 26"/>
          <p:cNvSpPr txBox="1"/>
          <p:nvPr/>
        </p:nvSpPr>
        <p:spPr>
          <a:xfrm>
            <a:off x="2760145" y="3262076"/>
            <a:ext cx="1243071" cy="307777"/>
          </a:xfrm>
          <a:prstGeom prst="rect">
            <a:avLst/>
          </a:prstGeom>
          <a:noFill/>
        </p:spPr>
        <p:txBody>
          <a:bodyPr wrap="square" rtlCol="0">
            <a:spAutoFit/>
          </a:bodyPr>
          <a:lstStyle/>
          <a:p>
            <a:r>
              <a:rPr lang="en-US" sz="1400" b="1" dirty="0" smtClean="0"/>
              <a:t>Low, High</a:t>
            </a:r>
            <a:endParaRPr lang="en-US" sz="1400" b="1" dirty="0"/>
          </a:p>
        </p:txBody>
      </p:sp>
      <p:sp>
        <p:nvSpPr>
          <p:cNvPr id="28" name="TextBox 27"/>
          <p:cNvSpPr txBox="1"/>
          <p:nvPr/>
        </p:nvSpPr>
        <p:spPr>
          <a:xfrm>
            <a:off x="4327463" y="3262076"/>
            <a:ext cx="1243071" cy="307777"/>
          </a:xfrm>
          <a:prstGeom prst="rect">
            <a:avLst/>
          </a:prstGeom>
          <a:noFill/>
        </p:spPr>
        <p:txBody>
          <a:bodyPr wrap="square" rtlCol="0">
            <a:spAutoFit/>
          </a:bodyPr>
          <a:lstStyle/>
          <a:p>
            <a:r>
              <a:rPr lang="en-US" sz="1400" b="1" dirty="0" smtClean="0"/>
              <a:t>High, High</a:t>
            </a:r>
            <a:endParaRPr lang="en-US" sz="1400" b="1" dirty="0"/>
          </a:p>
        </p:txBody>
      </p:sp>
    </p:spTree>
    <p:extLst>
      <p:ext uri="{BB962C8B-B14F-4D97-AF65-F5344CB8AC3E}">
        <p14:creationId xmlns:p14="http://schemas.microsoft.com/office/powerpoint/2010/main" val="13597790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taken</a:t>
            </a:r>
            <a:endParaRPr lang="en-US" dirty="0"/>
          </a:p>
        </p:txBody>
      </p:sp>
      <p:sp>
        <p:nvSpPr>
          <p:cNvPr id="3" name="Content Placeholder 2"/>
          <p:cNvSpPr>
            <a:spLocks noGrp="1"/>
          </p:cNvSpPr>
          <p:nvPr>
            <p:ph idx="1"/>
          </p:nvPr>
        </p:nvSpPr>
        <p:spPr>
          <a:xfrm>
            <a:off x="857703" y="2392912"/>
            <a:ext cx="7610476" cy="3670767"/>
          </a:xfrm>
        </p:spPr>
        <p:txBody>
          <a:bodyPr>
            <a:normAutofit fontScale="92500" lnSpcReduction="10000"/>
          </a:bodyPr>
          <a:lstStyle/>
          <a:p>
            <a:r>
              <a:rPr lang="en-US" dirty="0" smtClean="0"/>
              <a:t>Setting up a 2 node </a:t>
            </a:r>
            <a:r>
              <a:rPr lang="en-US" dirty="0" err="1" smtClean="0"/>
              <a:t>hadoop</a:t>
            </a:r>
            <a:r>
              <a:rPr lang="en-US" dirty="0" smtClean="0"/>
              <a:t> cluster using LAN wires and </a:t>
            </a:r>
            <a:r>
              <a:rPr lang="en-US" dirty="0" err="1" smtClean="0"/>
              <a:t>ethernet</a:t>
            </a:r>
            <a:r>
              <a:rPr lang="en-US" dirty="0" smtClean="0"/>
              <a:t> hub.</a:t>
            </a:r>
          </a:p>
          <a:p>
            <a:r>
              <a:rPr lang="en-US" dirty="0" smtClean="0"/>
              <a:t>Storing the data into </a:t>
            </a:r>
            <a:r>
              <a:rPr lang="en-US" dirty="0" err="1" smtClean="0"/>
              <a:t>hdfs</a:t>
            </a:r>
            <a:r>
              <a:rPr lang="en-US" dirty="0" smtClean="0"/>
              <a:t> and </a:t>
            </a:r>
            <a:r>
              <a:rPr lang="en-US" dirty="0" err="1" smtClean="0"/>
              <a:t>Hbase</a:t>
            </a:r>
            <a:r>
              <a:rPr lang="en-US" dirty="0" smtClean="0"/>
              <a:t>, Hive.</a:t>
            </a:r>
          </a:p>
          <a:p>
            <a:r>
              <a:rPr lang="en-US" dirty="0" smtClean="0"/>
              <a:t>Performed analysis on the data using tools and technologies provided by </a:t>
            </a:r>
            <a:r>
              <a:rPr lang="en-US" dirty="0" err="1"/>
              <a:t>h</a:t>
            </a:r>
            <a:r>
              <a:rPr lang="en-US" dirty="0" err="1" smtClean="0"/>
              <a:t>adoop</a:t>
            </a:r>
            <a:r>
              <a:rPr lang="en-US" dirty="0" smtClean="0"/>
              <a:t>-eco system and storing the results.</a:t>
            </a:r>
          </a:p>
          <a:p>
            <a:r>
              <a:rPr lang="en-US" dirty="0" smtClean="0"/>
              <a:t>Performed machine learning analysis and comparison between spark and </a:t>
            </a:r>
            <a:r>
              <a:rPr lang="en-US" dirty="0" err="1" smtClean="0"/>
              <a:t>hadoop</a:t>
            </a:r>
            <a:r>
              <a:rPr lang="en-US" dirty="0" smtClean="0"/>
              <a:t>.</a:t>
            </a:r>
          </a:p>
          <a:p>
            <a:r>
              <a:rPr lang="en-US" dirty="0" smtClean="0"/>
              <a:t>Used Tableau Business Intelligence tool for the data visualization and charts.</a:t>
            </a:r>
          </a:p>
          <a:p>
            <a:endParaRPr lang="en-US" dirty="0"/>
          </a:p>
        </p:txBody>
      </p:sp>
    </p:spTree>
    <p:extLst>
      <p:ext uri="{BB962C8B-B14F-4D97-AF65-F5344CB8AC3E}">
        <p14:creationId xmlns:p14="http://schemas.microsoft.com/office/powerpoint/2010/main" val="1463820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17" y="340277"/>
            <a:ext cx="8913813" cy="914400"/>
          </a:xfrm>
        </p:spPr>
        <p:txBody>
          <a:bodyPr/>
          <a:lstStyle/>
          <a:p>
            <a:r>
              <a:rPr lang="en-US" dirty="0" smtClean="0"/>
              <a:t>HIVE Analysis</a:t>
            </a:r>
            <a:endParaRPr lang="en-US" dirty="0"/>
          </a:p>
        </p:txBody>
      </p:sp>
      <p:sp>
        <p:nvSpPr>
          <p:cNvPr id="5" name="TextBox 4"/>
          <p:cNvSpPr txBox="1"/>
          <p:nvPr/>
        </p:nvSpPr>
        <p:spPr>
          <a:xfrm>
            <a:off x="324279" y="1621197"/>
            <a:ext cx="3623608" cy="400110"/>
          </a:xfrm>
          <a:prstGeom prst="rect">
            <a:avLst/>
          </a:prstGeom>
          <a:noFill/>
        </p:spPr>
        <p:txBody>
          <a:bodyPr wrap="none" rtlCol="0">
            <a:spAutoFit/>
          </a:bodyPr>
          <a:lstStyle/>
          <a:p>
            <a:r>
              <a:rPr lang="en-US" sz="2000" dirty="0" smtClean="0"/>
              <a:t>User Quadrant Descriptions:</a:t>
            </a:r>
            <a:endParaRPr lang="en-US" sz="2000" dirty="0"/>
          </a:p>
        </p:txBody>
      </p:sp>
      <p:sp>
        <p:nvSpPr>
          <p:cNvPr id="6" name="Rectangle 5"/>
          <p:cNvSpPr/>
          <p:nvPr/>
        </p:nvSpPr>
        <p:spPr>
          <a:xfrm>
            <a:off x="459396" y="2188616"/>
            <a:ext cx="8350191" cy="4278094"/>
          </a:xfrm>
          <a:prstGeom prst="rect">
            <a:avLst/>
          </a:prstGeom>
        </p:spPr>
        <p:txBody>
          <a:bodyPr wrap="square">
            <a:spAutoFit/>
          </a:bodyPr>
          <a:lstStyle/>
          <a:p>
            <a:r>
              <a:rPr lang="en-US" sz="1600" b="1" i="1" dirty="0"/>
              <a:t>1st Quadrant: </a:t>
            </a:r>
            <a:r>
              <a:rPr lang="en-US" sz="1600" dirty="0"/>
              <a:t>First quadrant consists of those users who have watched high number of movies and also have a high average rating. It can be concluded that the users in this quadrant have a higher credibility when it comes to rating a movie.</a:t>
            </a:r>
          </a:p>
          <a:p>
            <a:endParaRPr lang="en-US" sz="1400" dirty="0"/>
          </a:p>
          <a:p>
            <a:r>
              <a:rPr lang="en-US" sz="1600" b="1" i="1" dirty="0"/>
              <a:t>2nd Quadrant: </a:t>
            </a:r>
            <a:r>
              <a:rPr lang="en-US" sz="1600" dirty="0"/>
              <a:t>Second quadrant consists of those users who have watched low number of movies and have rated them low. It can be concluded that the users in this quadrant do not give credible ratings</a:t>
            </a:r>
          </a:p>
          <a:p>
            <a:endParaRPr lang="en-US" sz="1400" dirty="0"/>
          </a:p>
          <a:p>
            <a:r>
              <a:rPr lang="en-US" sz="1600" b="1" i="1" dirty="0"/>
              <a:t>3rd Quadrant: </a:t>
            </a:r>
            <a:r>
              <a:rPr lang="en-US" sz="1600" dirty="0"/>
              <a:t>Third quadrant consists of those users who have watched low number of movies but have rated them highly. It can be concluded that the users in this quadrant are occasional movie watchers.</a:t>
            </a:r>
          </a:p>
          <a:p>
            <a:endParaRPr lang="en-US" sz="1400" dirty="0"/>
          </a:p>
          <a:p>
            <a:r>
              <a:rPr lang="en-US" sz="1600" b="1" i="1" dirty="0"/>
              <a:t>4th Quadrant: </a:t>
            </a:r>
            <a:r>
              <a:rPr lang="en-US" sz="1600" dirty="0"/>
              <a:t>Fourth </a:t>
            </a:r>
            <a:r>
              <a:rPr lang="en-US" sz="1600" dirty="0" smtClean="0"/>
              <a:t>quadrant consists </a:t>
            </a:r>
            <a:r>
              <a:rPr lang="en-US" sz="1600" dirty="0"/>
              <a:t>of those users who have watched high number of movies but have a low average rating. It can be concluded that the users in this quadrant do not like the movies they have watched, or in other words, they are strict movie critics.</a:t>
            </a:r>
          </a:p>
          <a:p>
            <a:endParaRPr lang="en-US" sz="1600" dirty="0"/>
          </a:p>
        </p:txBody>
      </p:sp>
    </p:spTree>
    <p:extLst>
      <p:ext uri="{BB962C8B-B14F-4D97-AF65-F5344CB8AC3E}">
        <p14:creationId xmlns:p14="http://schemas.microsoft.com/office/powerpoint/2010/main" val="35660574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5-04-29 at 6.45.04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114" b="-1"/>
          <a:stretch/>
        </p:blipFill>
        <p:spPr>
          <a:xfrm>
            <a:off x="297256" y="324239"/>
            <a:ext cx="8566378" cy="6228097"/>
          </a:xfrm>
        </p:spPr>
      </p:pic>
    </p:spTree>
    <p:extLst>
      <p:ext uri="{BB962C8B-B14F-4D97-AF65-F5344CB8AC3E}">
        <p14:creationId xmlns:p14="http://schemas.microsoft.com/office/powerpoint/2010/main" val="30224819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848"/>
            <a:ext cx="8913813" cy="914400"/>
          </a:xfrm>
        </p:spPr>
        <p:txBody>
          <a:bodyPr>
            <a:normAutofit fontScale="90000"/>
          </a:bodyPr>
          <a:lstStyle/>
          <a:p>
            <a:r>
              <a:rPr lang="en-US" dirty="0" smtClean="0"/>
              <a:t>Mahout Machine Learning Analysis</a:t>
            </a:r>
            <a:endParaRPr lang="en-US" dirty="0"/>
          </a:p>
        </p:txBody>
      </p:sp>
      <p:sp>
        <p:nvSpPr>
          <p:cNvPr id="3" name="Content Placeholder 2"/>
          <p:cNvSpPr>
            <a:spLocks noGrp="1"/>
          </p:cNvSpPr>
          <p:nvPr>
            <p:ph idx="1"/>
          </p:nvPr>
        </p:nvSpPr>
        <p:spPr>
          <a:xfrm>
            <a:off x="564110" y="2283187"/>
            <a:ext cx="6164685" cy="3174842"/>
          </a:xfrm>
        </p:spPr>
        <p:txBody>
          <a:bodyPr/>
          <a:lstStyle/>
          <a:p>
            <a:r>
              <a:rPr lang="en-US" dirty="0" smtClean="0"/>
              <a:t>Recommendation(Collaborative filtering)</a:t>
            </a:r>
          </a:p>
          <a:p>
            <a:pPr lvl="1">
              <a:buFont typeface="Arial"/>
              <a:buChar char="•"/>
            </a:pPr>
            <a:r>
              <a:rPr lang="en-US" dirty="0" smtClean="0"/>
              <a:t> User-based Recommendation</a:t>
            </a:r>
          </a:p>
          <a:p>
            <a:pPr lvl="1">
              <a:buFont typeface="Arial"/>
              <a:buChar char="•"/>
            </a:pPr>
            <a:r>
              <a:rPr lang="en-US" dirty="0" smtClean="0"/>
              <a:t> Item-based Recommendation</a:t>
            </a:r>
          </a:p>
          <a:p>
            <a:r>
              <a:rPr lang="en-US" dirty="0" smtClean="0"/>
              <a:t>K-means clustering</a:t>
            </a:r>
            <a:endParaRPr lang="en-US" dirty="0"/>
          </a:p>
        </p:txBody>
      </p:sp>
    </p:spTree>
    <p:extLst>
      <p:ext uri="{BB962C8B-B14F-4D97-AF65-F5344CB8AC3E}">
        <p14:creationId xmlns:p14="http://schemas.microsoft.com/office/powerpoint/2010/main" val="93033558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7297"/>
            <a:ext cx="8913813" cy="914400"/>
          </a:xfrm>
        </p:spPr>
        <p:txBody>
          <a:bodyPr>
            <a:normAutofit fontScale="90000"/>
          </a:bodyPr>
          <a:lstStyle/>
          <a:p>
            <a:r>
              <a:rPr lang="en-US" dirty="0"/>
              <a:t>Mahout Machine Learning Analysis</a:t>
            </a:r>
          </a:p>
        </p:txBody>
      </p:sp>
      <p:sp>
        <p:nvSpPr>
          <p:cNvPr id="3" name="Content Placeholder 2"/>
          <p:cNvSpPr>
            <a:spLocks noGrp="1"/>
          </p:cNvSpPr>
          <p:nvPr>
            <p:ph idx="1"/>
          </p:nvPr>
        </p:nvSpPr>
        <p:spPr>
          <a:xfrm>
            <a:off x="332819" y="1538455"/>
            <a:ext cx="8333063" cy="4766722"/>
          </a:xfrm>
        </p:spPr>
        <p:txBody>
          <a:bodyPr/>
          <a:lstStyle/>
          <a:p>
            <a:r>
              <a:rPr lang="en-US" b="1" dirty="0" smtClean="0"/>
              <a:t>Item Recommendation steps taken are:</a:t>
            </a:r>
            <a:endParaRPr lang="en-US" b="1" dirty="0"/>
          </a:p>
          <a:p>
            <a:pPr>
              <a:buFont typeface="Arial"/>
              <a:buChar char="•"/>
            </a:pPr>
            <a:r>
              <a:rPr lang="en-US" dirty="0" smtClean="0"/>
              <a:t>Create data model.</a:t>
            </a:r>
          </a:p>
          <a:p>
            <a:pPr>
              <a:buFont typeface="Arial"/>
              <a:buChar char="•"/>
            </a:pPr>
            <a:r>
              <a:rPr lang="en-US" dirty="0" smtClean="0"/>
              <a:t>Pearson Correlation Similarity Algorithm, for more efficiency, we could define a list pre-defined correlations using </a:t>
            </a:r>
            <a:r>
              <a:rPr lang="en-US" i="1" dirty="0" err="1" smtClean="0"/>
              <a:t>GenericItemsimilarity</a:t>
            </a:r>
            <a:endParaRPr lang="en-US" i="1" dirty="0" smtClean="0"/>
          </a:p>
          <a:p>
            <a:pPr>
              <a:buFont typeface="Arial"/>
              <a:buChar char="•"/>
            </a:pPr>
            <a:r>
              <a:rPr lang="en-US" dirty="0" smtClean="0"/>
              <a:t>Initialize the recommender</a:t>
            </a:r>
          </a:p>
          <a:p>
            <a:pPr>
              <a:buFont typeface="Arial"/>
              <a:buChar char="•"/>
            </a:pPr>
            <a:r>
              <a:rPr lang="en-US" dirty="0" smtClean="0"/>
              <a:t>Generate the recommendations</a:t>
            </a:r>
            <a:endParaRPr lang="en-US" dirty="0"/>
          </a:p>
        </p:txBody>
      </p:sp>
    </p:spTree>
    <p:extLst>
      <p:ext uri="{BB962C8B-B14F-4D97-AF65-F5344CB8AC3E}">
        <p14:creationId xmlns:p14="http://schemas.microsoft.com/office/powerpoint/2010/main" val="38772268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7297"/>
            <a:ext cx="8913813" cy="914400"/>
          </a:xfrm>
        </p:spPr>
        <p:txBody>
          <a:bodyPr>
            <a:normAutofit fontScale="90000"/>
          </a:bodyPr>
          <a:lstStyle/>
          <a:p>
            <a:r>
              <a:rPr lang="en-US" dirty="0"/>
              <a:t>Mahout Machine Learning Analysis</a:t>
            </a:r>
          </a:p>
        </p:txBody>
      </p:sp>
      <p:sp>
        <p:nvSpPr>
          <p:cNvPr id="3" name="Content Placeholder 2"/>
          <p:cNvSpPr>
            <a:spLocks noGrp="1"/>
          </p:cNvSpPr>
          <p:nvPr>
            <p:ph idx="1"/>
          </p:nvPr>
        </p:nvSpPr>
        <p:spPr>
          <a:xfrm>
            <a:off x="391837" y="1499608"/>
            <a:ext cx="8333063" cy="4766722"/>
          </a:xfrm>
        </p:spPr>
        <p:txBody>
          <a:bodyPr/>
          <a:lstStyle/>
          <a:p>
            <a:r>
              <a:rPr lang="en-US" b="1" dirty="0" smtClean="0"/>
              <a:t>User Recommendation steps taken are:</a:t>
            </a:r>
            <a:endParaRPr lang="en-US" b="1" dirty="0"/>
          </a:p>
          <a:p>
            <a:pPr>
              <a:buFont typeface="Arial"/>
              <a:buChar char="•"/>
            </a:pPr>
            <a:r>
              <a:rPr lang="en-US" dirty="0" smtClean="0"/>
              <a:t>Create data model.</a:t>
            </a:r>
          </a:p>
          <a:p>
            <a:pPr>
              <a:buFont typeface="Arial"/>
              <a:buChar char="•"/>
            </a:pPr>
            <a:r>
              <a:rPr lang="en-US" dirty="0" smtClean="0"/>
              <a:t>Pearson Correlation Similarity Algorithm.</a:t>
            </a:r>
          </a:p>
          <a:p>
            <a:pPr>
              <a:buFont typeface="Arial"/>
              <a:buChar char="•"/>
            </a:pPr>
            <a:r>
              <a:rPr lang="en-US" dirty="0" smtClean="0"/>
              <a:t>Use </a:t>
            </a:r>
            <a:r>
              <a:rPr lang="en-US" dirty="0" err="1" smtClean="0"/>
              <a:t>NearestNUser</a:t>
            </a:r>
            <a:r>
              <a:rPr lang="en-US" dirty="0" err="1"/>
              <a:t>N</a:t>
            </a:r>
            <a:r>
              <a:rPr lang="en-US" dirty="0" err="1" smtClean="0"/>
              <a:t>eighborhood</a:t>
            </a:r>
            <a:r>
              <a:rPr lang="en-US" dirty="0" smtClean="0"/>
              <a:t> to calculate the neighbors of users.</a:t>
            </a:r>
          </a:p>
          <a:p>
            <a:pPr>
              <a:buFont typeface="Arial"/>
              <a:buChar char="•"/>
            </a:pPr>
            <a:r>
              <a:rPr lang="en-US" dirty="0"/>
              <a:t>Initialize the recommender</a:t>
            </a:r>
          </a:p>
          <a:p>
            <a:pPr>
              <a:buFont typeface="Arial"/>
              <a:buChar char="•"/>
            </a:pPr>
            <a:r>
              <a:rPr lang="en-US" dirty="0"/>
              <a:t>Generate the recommendations</a:t>
            </a:r>
          </a:p>
        </p:txBody>
      </p:sp>
    </p:spTree>
    <p:extLst>
      <p:ext uri="{BB962C8B-B14F-4D97-AF65-F5344CB8AC3E}">
        <p14:creationId xmlns:p14="http://schemas.microsoft.com/office/powerpoint/2010/main" val="360455969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9906"/>
            <a:ext cx="8913813" cy="914400"/>
          </a:xfrm>
        </p:spPr>
        <p:txBody>
          <a:bodyPr>
            <a:normAutofit fontScale="90000"/>
          </a:bodyPr>
          <a:lstStyle/>
          <a:p>
            <a:r>
              <a:rPr lang="en-US" dirty="0" smtClean="0"/>
              <a:t>Mahout Machine Learning Analysis</a:t>
            </a:r>
            <a:endParaRPr lang="en-US" dirty="0"/>
          </a:p>
        </p:txBody>
      </p:sp>
      <p:sp>
        <p:nvSpPr>
          <p:cNvPr id="3" name="Content Placeholder 2"/>
          <p:cNvSpPr>
            <a:spLocks noGrp="1"/>
          </p:cNvSpPr>
          <p:nvPr>
            <p:ph idx="1"/>
          </p:nvPr>
        </p:nvSpPr>
        <p:spPr>
          <a:xfrm>
            <a:off x="283744" y="1513118"/>
            <a:ext cx="8579890" cy="1850865"/>
          </a:xfrm>
        </p:spPr>
        <p:txBody>
          <a:bodyPr/>
          <a:lstStyle/>
          <a:p>
            <a:r>
              <a:rPr lang="en-US" b="1" dirty="0" smtClean="0"/>
              <a:t>K-means clustering steps taken:</a:t>
            </a:r>
          </a:p>
          <a:p>
            <a:pPr marL="0" indent="0">
              <a:buNone/>
            </a:pPr>
            <a:endParaRPr lang="en-US" dirty="0"/>
          </a:p>
        </p:txBody>
      </p:sp>
      <p:sp>
        <p:nvSpPr>
          <p:cNvPr id="4" name="Rectangle 3"/>
          <p:cNvSpPr/>
          <p:nvPr/>
        </p:nvSpPr>
        <p:spPr>
          <a:xfrm>
            <a:off x="540465" y="2067026"/>
            <a:ext cx="8188052" cy="2862323"/>
          </a:xfrm>
          <a:prstGeom prst="rect">
            <a:avLst/>
          </a:prstGeom>
        </p:spPr>
        <p:txBody>
          <a:bodyPr wrap="square">
            <a:spAutoFit/>
          </a:bodyPr>
          <a:lstStyle/>
          <a:p>
            <a:r>
              <a:rPr lang="en-US" dirty="0" smtClean="0"/>
              <a:t>Step1</a:t>
            </a:r>
            <a:r>
              <a:rPr lang="en-US" dirty="0"/>
              <a:t>: Convert the input text to </a:t>
            </a:r>
            <a:r>
              <a:rPr lang="en-US" dirty="0" smtClean="0"/>
              <a:t>sequences -&gt; binary sequence file</a:t>
            </a:r>
            <a:endParaRPr lang="en-US" dirty="0"/>
          </a:p>
          <a:p>
            <a:endParaRPr lang="en-US" dirty="0"/>
          </a:p>
          <a:p>
            <a:r>
              <a:rPr lang="en-US" dirty="0"/>
              <a:t>Step2: </a:t>
            </a:r>
            <a:r>
              <a:rPr lang="en-US" dirty="0" smtClean="0"/>
              <a:t>Convert </a:t>
            </a:r>
            <a:r>
              <a:rPr lang="en-US" dirty="0"/>
              <a:t>the generated sequence to sparse vector using </a:t>
            </a:r>
            <a:r>
              <a:rPr lang="en-US" dirty="0" smtClean="0"/>
              <a:t>seq2sparse, perform the TF-IDF transformation</a:t>
            </a:r>
            <a:endParaRPr lang="en-US" dirty="0"/>
          </a:p>
          <a:p>
            <a:endParaRPr lang="en-US" dirty="0"/>
          </a:p>
          <a:p>
            <a:r>
              <a:rPr lang="en-US" dirty="0"/>
              <a:t>Step3: Run the </a:t>
            </a:r>
            <a:r>
              <a:rPr lang="en-US" dirty="0" err="1"/>
              <a:t>KMeans</a:t>
            </a:r>
            <a:r>
              <a:rPr lang="en-US" dirty="0"/>
              <a:t> </a:t>
            </a:r>
            <a:r>
              <a:rPr lang="en-US" dirty="0" smtClean="0"/>
              <a:t>cluster</a:t>
            </a:r>
            <a:endParaRPr lang="en-US" dirty="0"/>
          </a:p>
          <a:p>
            <a:endParaRPr lang="en-US" dirty="0"/>
          </a:p>
          <a:p>
            <a:r>
              <a:rPr lang="en-US" dirty="0"/>
              <a:t>Step4: Dump the results to file</a:t>
            </a:r>
          </a:p>
          <a:p>
            <a:endParaRPr lang="en-US" dirty="0"/>
          </a:p>
          <a:p>
            <a:r>
              <a:rPr lang="en-US" dirty="0"/>
              <a:t>Step5: Dump the Document to cluster mapping</a:t>
            </a:r>
          </a:p>
        </p:txBody>
      </p:sp>
      <p:pic>
        <p:nvPicPr>
          <p:cNvPr id="9" name="Picture 8" descr="Screen Shot 2015-04-29 at 7.30.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42" y="5285607"/>
            <a:ext cx="8215075" cy="1091100"/>
          </a:xfrm>
          <a:prstGeom prst="rect">
            <a:avLst/>
          </a:prstGeom>
        </p:spPr>
      </p:pic>
    </p:spTree>
    <p:extLst>
      <p:ext uri="{BB962C8B-B14F-4D97-AF65-F5344CB8AC3E}">
        <p14:creationId xmlns:p14="http://schemas.microsoft.com/office/powerpoint/2010/main" val="17550342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024" y="252126"/>
            <a:ext cx="4494853" cy="369332"/>
          </a:xfrm>
          <a:prstGeom prst="rect">
            <a:avLst/>
          </a:prstGeom>
          <a:noFill/>
        </p:spPr>
        <p:txBody>
          <a:bodyPr wrap="none" rtlCol="0">
            <a:spAutoFit/>
          </a:bodyPr>
          <a:lstStyle/>
          <a:p>
            <a:r>
              <a:rPr lang="en-US" dirty="0" smtClean="0"/>
              <a:t>Success screenshot for k-means cluster</a:t>
            </a:r>
            <a:endParaRPr lang="en-US" dirty="0"/>
          </a:p>
        </p:txBody>
      </p:sp>
      <p:pic>
        <p:nvPicPr>
          <p:cNvPr id="8" name="Picture 7" descr="Screen Shot 2015-04-29 at 7.40.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920" y="621458"/>
            <a:ext cx="6655942" cy="6120018"/>
          </a:xfrm>
          <a:prstGeom prst="rect">
            <a:avLst/>
          </a:prstGeom>
        </p:spPr>
      </p:pic>
      <p:cxnSp>
        <p:nvCxnSpPr>
          <p:cNvPr id="4" name="Straight Arrow Connector 3"/>
          <p:cNvCxnSpPr/>
          <p:nvPr/>
        </p:nvCxnSpPr>
        <p:spPr>
          <a:xfrm flipH="1">
            <a:off x="4958773" y="6376707"/>
            <a:ext cx="2783395"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742169" y="5782269"/>
            <a:ext cx="1216046" cy="738664"/>
          </a:xfrm>
          <a:prstGeom prst="rect">
            <a:avLst/>
          </a:prstGeom>
          <a:noFill/>
        </p:spPr>
        <p:txBody>
          <a:bodyPr wrap="square" rtlCol="0">
            <a:spAutoFit/>
          </a:bodyPr>
          <a:lstStyle/>
          <a:p>
            <a:r>
              <a:rPr lang="en-US" sz="1400" dirty="0" smtClean="0">
                <a:solidFill>
                  <a:srgbClr val="FF0000"/>
                </a:solidFill>
              </a:rPr>
              <a:t>Number of clusters created</a:t>
            </a:r>
            <a:endParaRPr lang="en-US" sz="1400" dirty="0">
              <a:solidFill>
                <a:srgbClr val="FF0000"/>
              </a:solidFill>
            </a:endParaRPr>
          </a:p>
        </p:txBody>
      </p:sp>
    </p:spTree>
    <p:extLst>
      <p:ext uri="{BB962C8B-B14F-4D97-AF65-F5344CB8AC3E}">
        <p14:creationId xmlns:p14="http://schemas.microsoft.com/office/powerpoint/2010/main" val="356284768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4-29 at 7.36.44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2470"/>
            <a:ext cx="9144000" cy="5996649"/>
          </a:xfrm>
          <a:prstGeom prst="rect">
            <a:avLst/>
          </a:prstGeom>
        </p:spPr>
      </p:pic>
      <p:sp>
        <p:nvSpPr>
          <p:cNvPr id="2" name="TextBox 1"/>
          <p:cNvSpPr txBox="1"/>
          <p:nvPr/>
        </p:nvSpPr>
        <p:spPr>
          <a:xfrm>
            <a:off x="283882" y="213374"/>
            <a:ext cx="3425337" cy="369332"/>
          </a:xfrm>
          <a:prstGeom prst="rect">
            <a:avLst/>
          </a:prstGeom>
          <a:noFill/>
        </p:spPr>
        <p:txBody>
          <a:bodyPr wrap="none" rtlCol="0">
            <a:spAutoFit/>
          </a:bodyPr>
          <a:lstStyle/>
          <a:p>
            <a:r>
              <a:rPr lang="en-US" dirty="0" smtClean="0"/>
              <a:t>Cluster Dump (Top of the file)</a:t>
            </a:r>
            <a:endParaRPr lang="en-US" dirty="0"/>
          </a:p>
        </p:txBody>
      </p:sp>
    </p:spTree>
    <p:extLst>
      <p:ext uri="{BB962C8B-B14F-4D97-AF65-F5344CB8AC3E}">
        <p14:creationId xmlns:p14="http://schemas.microsoft.com/office/powerpoint/2010/main" val="172867947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9 at 7.36.56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7529"/>
            <a:ext cx="9144000" cy="6019377"/>
          </a:xfrm>
          <a:prstGeom prst="rect">
            <a:avLst/>
          </a:prstGeom>
        </p:spPr>
      </p:pic>
      <p:sp>
        <p:nvSpPr>
          <p:cNvPr id="3" name="TextBox 2"/>
          <p:cNvSpPr txBox="1"/>
          <p:nvPr/>
        </p:nvSpPr>
        <p:spPr>
          <a:xfrm>
            <a:off x="283882" y="213374"/>
            <a:ext cx="3837521" cy="369332"/>
          </a:xfrm>
          <a:prstGeom prst="rect">
            <a:avLst/>
          </a:prstGeom>
          <a:noFill/>
        </p:spPr>
        <p:txBody>
          <a:bodyPr wrap="none" rtlCol="0">
            <a:spAutoFit/>
          </a:bodyPr>
          <a:lstStyle/>
          <a:p>
            <a:r>
              <a:rPr lang="en-US" dirty="0"/>
              <a:t>Cluster Dump </a:t>
            </a:r>
            <a:r>
              <a:rPr lang="en-US" dirty="0" smtClean="0"/>
              <a:t>(Bottom </a:t>
            </a:r>
            <a:r>
              <a:rPr lang="en-US" dirty="0"/>
              <a:t>of the file)</a:t>
            </a:r>
            <a:endParaRPr lang="en-US" dirty="0"/>
          </a:p>
        </p:txBody>
      </p:sp>
    </p:spTree>
    <p:extLst>
      <p:ext uri="{BB962C8B-B14F-4D97-AF65-F5344CB8AC3E}">
        <p14:creationId xmlns:p14="http://schemas.microsoft.com/office/powerpoint/2010/main" val="421218459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9 at 7.37.01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72353"/>
            <a:ext cx="9144000" cy="5879984"/>
          </a:xfrm>
          <a:prstGeom prst="rect">
            <a:avLst/>
          </a:prstGeom>
        </p:spPr>
      </p:pic>
      <p:sp>
        <p:nvSpPr>
          <p:cNvPr id="4" name="TextBox 3"/>
          <p:cNvSpPr txBox="1"/>
          <p:nvPr/>
        </p:nvSpPr>
        <p:spPr>
          <a:xfrm>
            <a:off x="283882" y="213374"/>
            <a:ext cx="3317923" cy="369332"/>
          </a:xfrm>
          <a:prstGeom prst="rect">
            <a:avLst/>
          </a:prstGeom>
          <a:noFill/>
        </p:spPr>
        <p:txBody>
          <a:bodyPr wrap="none" rtlCol="0">
            <a:spAutoFit/>
          </a:bodyPr>
          <a:lstStyle/>
          <a:p>
            <a:r>
              <a:rPr lang="en-US" dirty="0" smtClean="0"/>
              <a:t>Cluster Points (</a:t>
            </a:r>
            <a:r>
              <a:rPr lang="en-US" dirty="0" err="1" smtClean="0"/>
              <a:t>Topof</a:t>
            </a:r>
            <a:r>
              <a:rPr lang="en-US" dirty="0" smtClean="0"/>
              <a:t> </a:t>
            </a:r>
            <a:r>
              <a:rPr lang="en-US" dirty="0"/>
              <a:t>the file)</a:t>
            </a:r>
            <a:endParaRPr lang="en-US" dirty="0"/>
          </a:p>
        </p:txBody>
      </p:sp>
    </p:spTree>
    <p:extLst>
      <p:ext uri="{BB962C8B-B14F-4D97-AF65-F5344CB8AC3E}">
        <p14:creationId xmlns:p14="http://schemas.microsoft.com/office/powerpoint/2010/main" val="42121845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Technologies </a:t>
            </a:r>
            <a:r>
              <a:rPr lang="en-US" dirty="0"/>
              <a:t>Used </a:t>
            </a:r>
          </a:p>
        </p:txBody>
      </p:sp>
      <p:sp>
        <p:nvSpPr>
          <p:cNvPr id="4" name="Content Placeholder 3"/>
          <p:cNvSpPr>
            <a:spLocks noGrp="1"/>
          </p:cNvSpPr>
          <p:nvPr>
            <p:ph idx="1"/>
          </p:nvPr>
        </p:nvSpPr>
        <p:spPr>
          <a:xfrm>
            <a:off x="459396" y="2485835"/>
            <a:ext cx="8265504" cy="3442744"/>
          </a:xfrm>
        </p:spPr>
        <p:txBody>
          <a:bodyPr>
            <a:normAutofit fontScale="92500" lnSpcReduction="10000"/>
          </a:bodyPr>
          <a:lstStyle/>
          <a:p>
            <a:r>
              <a:rPr lang="en-US" dirty="0" err="1" smtClean="0"/>
              <a:t>Hadoop</a:t>
            </a:r>
            <a:r>
              <a:rPr lang="en-US" dirty="0" smtClean="0"/>
              <a:t> Eco-System</a:t>
            </a:r>
          </a:p>
          <a:p>
            <a:r>
              <a:rPr lang="en-US" dirty="0" smtClean="0"/>
              <a:t>Performed Map </a:t>
            </a:r>
            <a:r>
              <a:rPr lang="en-US" dirty="0"/>
              <a:t>Reduce </a:t>
            </a:r>
            <a:r>
              <a:rPr lang="en-US" dirty="0" smtClean="0"/>
              <a:t>on </a:t>
            </a:r>
            <a:r>
              <a:rPr lang="en-US" dirty="0" smtClean="0">
                <a:latin typeface="Wingdings"/>
              </a:rPr>
              <a:t>􏰄</a:t>
            </a:r>
            <a:r>
              <a:rPr lang="en-US" dirty="0" smtClean="0"/>
              <a:t>HDFS</a:t>
            </a:r>
          </a:p>
          <a:p>
            <a:r>
              <a:rPr lang="en-US" dirty="0" smtClean="0"/>
              <a:t>Pig – </a:t>
            </a:r>
            <a:r>
              <a:rPr lang="en-US" dirty="0"/>
              <a:t>P</a:t>
            </a:r>
            <a:r>
              <a:rPr lang="en-US" dirty="0" smtClean="0"/>
              <a:t>erformed map-reduce</a:t>
            </a:r>
          </a:p>
          <a:p>
            <a:r>
              <a:rPr lang="en-US" dirty="0" err="1" smtClean="0"/>
              <a:t>HBase</a:t>
            </a:r>
            <a:r>
              <a:rPr lang="en-US" dirty="0" smtClean="0"/>
              <a:t> – Storing data and results.</a:t>
            </a:r>
            <a:endParaRPr lang="en-US" dirty="0" smtClean="0">
              <a:latin typeface="Wingdings"/>
            </a:endParaRPr>
          </a:p>
          <a:p>
            <a:r>
              <a:rPr lang="en-US" dirty="0" smtClean="0">
                <a:latin typeface="Wingdings"/>
              </a:rPr>
              <a:t>􏰄</a:t>
            </a:r>
            <a:r>
              <a:rPr lang="en-US" dirty="0" smtClean="0"/>
              <a:t>Hive – Data Warehousing and Analysis</a:t>
            </a:r>
          </a:p>
          <a:p>
            <a:r>
              <a:rPr lang="en-US" dirty="0" smtClean="0"/>
              <a:t>Mahout – Machine Learning Analysis</a:t>
            </a:r>
          </a:p>
          <a:p>
            <a:r>
              <a:rPr lang="en-US" dirty="0" smtClean="0"/>
              <a:t>Spark – Comparative analysis</a:t>
            </a:r>
            <a:endParaRPr lang="en-US" dirty="0"/>
          </a:p>
          <a:p>
            <a:endParaRPr lang="en-US" dirty="0"/>
          </a:p>
        </p:txBody>
      </p:sp>
    </p:spTree>
    <p:extLst>
      <p:ext uri="{BB962C8B-B14F-4D97-AF65-F5344CB8AC3E}">
        <p14:creationId xmlns:p14="http://schemas.microsoft.com/office/powerpoint/2010/main" val="17382596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9 at 7.37.09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17175"/>
            <a:ext cx="9144000" cy="5767296"/>
          </a:xfrm>
          <a:prstGeom prst="rect">
            <a:avLst/>
          </a:prstGeom>
        </p:spPr>
      </p:pic>
      <p:sp>
        <p:nvSpPr>
          <p:cNvPr id="3" name="TextBox 2"/>
          <p:cNvSpPr txBox="1"/>
          <p:nvPr/>
        </p:nvSpPr>
        <p:spPr>
          <a:xfrm>
            <a:off x="283882" y="213374"/>
            <a:ext cx="3730108" cy="369332"/>
          </a:xfrm>
          <a:prstGeom prst="rect">
            <a:avLst/>
          </a:prstGeom>
          <a:noFill/>
        </p:spPr>
        <p:txBody>
          <a:bodyPr wrap="none" rtlCol="0">
            <a:spAutoFit/>
          </a:bodyPr>
          <a:lstStyle/>
          <a:p>
            <a:r>
              <a:rPr lang="en-US" dirty="0"/>
              <a:t>Cluster </a:t>
            </a:r>
            <a:r>
              <a:rPr lang="en-US" dirty="0" smtClean="0"/>
              <a:t>Points(Bottom </a:t>
            </a:r>
            <a:r>
              <a:rPr lang="en-US" dirty="0"/>
              <a:t>of the file)</a:t>
            </a:r>
            <a:endParaRPr lang="en-US" dirty="0"/>
          </a:p>
        </p:txBody>
      </p:sp>
    </p:spTree>
    <p:extLst>
      <p:ext uri="{BB962C8B-B14F-4D97-AF65-F5344CB8AC3E}">
        <p14:creationId xmlns:p14="http://schemas.microsoft.com/office/powerpoint/2010/main" val="421218459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81" y="232198"/>
            <a:ext cx="8913813" cy="914400"/>
          </a:xfrm>
        </p:spPr>
        <p:txBody>
          <a:bodyPr>
            <a:normAutofit fontScale="90000"/>
          </a:bodyPr>
          <a:lstStyle/>
          <a:p>
            <a:r>
              <a:rPr lang="en-US" dirty="0"/>
              <a:t>Mahout Machine Learning Analysis</a:t>
            </a:r>
          </a:p>
        </p:txBody>
      </p:sp>
      <p:sp>
        <p:nvSpPr>
          <p:cNvPr id="3" name="Content Placeholder 2"/>
          <p:cNvSpPr>
            <a:spLocks noGrp="1"/>
          </p:cNvSpPr>
          <p:nvPr>
            <p:ph idx="1"/>
          </p:nvPr>
        </p:nvSpPr>
        <p:spPr>
          <a:xfrm>
            <a:off x="270233" y="1337487"/>
            <a:ext cx="8738161" cy="5106769"/>
          </a:xfrm>
        </p:spPr>
        <p:txBody>
          <a:bodyPr/>
          <a:lstStyle/>
          <a:p>
            <a:r>
              <a:rPr lang="en-US" dirty="0" smtClean="0"/>
              <a:t>Problems </a:t>
            </a:r>
            <a:r>
              <a:rPr lang="en-US" dirty="0" smtClean="0"/>
              <a:t>encountered in Mahout:</a:t>
            </a:r>
            <a:endParaRPr lang="en-US" dirty="0"/>
          </a:p>
          <a:p>
            <a:pPr marL="0" indent="0">
              <a:buNone/>
            </a:pPr>
            <a:r>
              <a:rPr lang="en-US" dirty="0" smtClean="0"/>
              <a:t>Running 100 million  </a:t>
            </a:r>
            <a:r>
              <a:rPr lang="en-US" dirty="0"/>
              <a:t>records </a:t>
            </a:r>
            <a:r>
              <a:rPr lang="en-US" dirty="0" smtClean="0"/>
              <a:t>from 17770 files will cause the Sequence </a:t>
            </a:r>
            <a:r>
              <a:rPr lang="en-US" dirty="0"/>
              <a:t>process </a:t>
            </a:r>
            <a:r>
              <a:rPr lang="en-US" b="1" dirty="0">
                <a:solidFill>
                  <a:srgbClr val="FF0000"/>
                </a:solidFill>
              </a:rPr>
              <a:t>run out Heap </a:t>
            </a:r>
            <a:r>
              <a:rPr lang="en-US" b="1" dirty="0" smtClean="0">
                <a:solidFill>
                  <a:srgbClr val="FF0000"/>
                </a:solidFill>
              </a:rPr>
              <a:t>Memory</a:t>
            </a:r>
            <a:r>
              <a:rPr lang="en-US" dirty="0" smtClean="0"/>
              <a:t> 􏰀</a:t>
            </a:r>
          </a:p>
          <a:p>
            <a:r>
              <a:rPr lang="en-US" dirty="0" smtClean="0"/>
              <a:t> </a:t>
            </a:r>
            <a:r>
              <a:rPr lang="en-US" dirty="0"/>
              <a:t>Solutions: </a:t>
            </a:r>
          </a:p>
          <a:p>
            <a:pPr marL="0" indent="0">
              <a:buNone/>
            </a:pPr>
            <a:r>
              <a:rPr lang="en-US" dirty="0" smtClean="0"/>
              <a:t>Store those </a:t>
            </a:r>
            <a:r>
              <a:rPr lang="en-US" dirty="0"/>
              <a:t>files into </a:t>
            </a:r>
            <a:r>
              <a:rPr lang="en-US" dirty="0" smtClean="0"/>
              <a:t>several directories and do more </a:t>
            </a:r>
            <a:r>
              <a:rPr lang="en-US" dirty="0"/>
              <a:t>sequence process </a:t>
            </a:r>
            <a:r>
              <a:rPr lang="en-US" dirty="0" smtClean="0"/>
              <a:t>jobs may solve the problem</a:t>
            </a:r>
            <a:endParaRPr lang="en-US" dirty="0"/>
          </a:p>
        </p:txBody>
      </p:sp>
    </p:spTree>
    <p:extLst>
      <p:ext uri="{BB962C8B-B14F-4D97-AF65-F5344CB8AC3E}">
        <p14:creationId xmlns:p14="http://schemas.microsoft.com/office/powerpoint/2010/main" val="320362594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81" y="340277"/>
            <a:ext cx="8913813" cy="914400"/>
          </a:xfrm>
        </p:spPr>
        <p:txBody>
          <a:bodyPr/>
          <a:lstStyle/>
          <a:p>
            <a:r>
              <a:rPr lang="en-US" dirty="0" smtClean="0"/>
              <a:t>Spark Analysis</a:t>
            </a:r>
            <a:endParaRPr lang="en-US" dirty="0"/>
          </a:p>
        </p:txBody>
      </p:sp>
      <p:sp>
        <p:nvSpPr>
          <p:cNvPr id="3" name="Content Placeholder 2"/>
          <p:cNvSpPr>
            <a:spLocks noGrp="1"/>
          </p:cNvSpPr>
          <p:nvPr>
            <p:ph idx="1"/>
          </p:nvPr>
        </p:nvSpPr>
        <p:spPr>
          <a:xfrm>
            <a:off x="432372" y="1513118"/>
            <a:ext cx="8292528" cy="4753212"/>
          </a:xfrm>
        </p:spPr>
        <p:txBody>
          <a:bodyPr/>
          <a:lstStyle/>
          <a:p>
            <a:r>
              <a:rPr lang="en-US" dirty="0" smtClean="0"/>
              <a:t>Group Movies by Month</a:t>
            </a:r>
          </a:p>
          <a:p>
            <a:r>
              <a:rPr lang="en-US" dirty="0" smtClean="0"/>
              <a:t>Count of ratings per customer</a:t>
            </a:r>
            <a:endParaRPr lang="en-US" dirty="0"/>
          </a:p>
        </p:txBody>
      </p:sp>
    </p:spTree>
    <p:extLst>
      <p:ext uri="{BB962C8B-B14F-4D97-AF65-F5344CB8AC3E}">
        <p14:creationId xmlns:p14="http://schemas.microsoft.com/office/powerpoint/2010/main" val="75192499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82" y="340277"/>
            <a:ext cx="8913813" cy="914400"/>
          </a:xfrm>
        </p:spPr>
        <p:txBody>
          <a:bodyPr/>
          <a:lstStyle/>
          <a:p>
            <a:r>
              <a:rPr lang="en-US" dirty="0" smtClean="0"/>
              <a:t>Spark Analysis</a:t>
            </a:r>
            <a:endParaRPr lang="en-US" dirty="0"/>
          </a:p>
        </p:txBody>
      </p:sp>
      <p:sp>
        <p:nvSpPr>
          <p:cNvPr id="3" name="Content Placeholder 2"/>
          <p:cNvSpPr>
            <a:spLocks noGrp="1"/>
          </p:cNvSpPr>
          <p:nvPr>
            <p:ph idx="1"/>
          </p:nvPr>
        </p:nvSpPr>
        <p:spPr>
          <a:xfrm>
            <a:off x="310767" y="1350997"/>
            <a:ext cx="8579889" cy="5255379"/>
          </a:xfrm>
        </p:spPr>
        <p:txBody>
          <a:bodyPr/>
          <a:lstStyle/>
          <a:p>
            <a:r>
              <a:rPr lang="en-US" dirty="0"/>
              <a:t>Group Movies by </a:t>
            </a:r>
            <a:r>
              <a:rPr lang="en-US" dirty="0" smtClean="0"/>
              <a:t>Month</a:t>
            </a:r>
          </a:p>
          <a:p>
            <a:pPr>
              <a:buFont typeface="Arial"/>
              <a:buChar char="•"/>
            </a:pPr>
            <a:r>
              <a:rPr lang="en-US" dirty="0" smtClean="0"/>
              <a:t>Query running time : 2min 1 </a:t>
            </a:r>
            <a:r>
              <a:rPr lang="en-US" dirty="0" err="1" smtClean="0"/>
              <a:t>secs</a:t>
            </a:r>
            <a:endParaRPr lang="en-US" dirty="0"/>
          </a:p>
        </p:txBody>
      </p:sp>
      <p:pic>
        <p:nvPicPr>
          <p:cNvPr id="5" name="Picture 4" descr="group_movie_by_mon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67" y="2276839"/>
            <a:ext cx="8833233" cy="4329537"/>
          </a:xfrm>
          <a:prstGeom prst="rect">
            <a:avLst/>
          </a:prstGeom>
        </p:spPr>
      </p:pic>
    </p:spTree>
    <p:extLst>
      <p:ext uri="{BB962C8B-B14F-4D97-AF65-F5344CB8AC3E}">
        <p14:creationId xmlns:p14="http://schemas.microsoft.com/office/powerpoint/2010/main" val="126361351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82" y="340277"/>
            <a:ext cx="8913813" cy="914400"/>
          </a:xfrm>
        </p:spPr>
        <p:txBody>
          <a:bodyPr/>
          <a:lstStyle/>
          <a:p>
            <a:r>
              <a:rPr lang="en-US" dirty="0" smtClean="0"/>
              <a:t>Spark Analysis</a:t>
            </a:r>
            <a:endParaRPr lang="en-US" dirty="0"/>
          </a:p>
        </p:txBody>
      </p:sp>
      <p:sp>
        <p:nvSpPr>
          <p:cNvPr id="3" name="Content Placeholder 2"/>
          <p:cNvSpPr>
            <a:spLocks noGrp="1"/>
          </p:cNvSpPr>
          <p:nvPr>
            <p:ph idx="1"/>
          </p:nvPr>
        </p:nvSpPr>
        <p:spPr>
          <a:xfrm>
            <a:off x="310767" y="1350997"/>
            <a:ext cx="8579889" cy="5255379"/>
          </a:xfrm>
        </p:spPr>
        <p:txBody>
          <a:bodyPr/>
          <a:lstStyle/>
          <a:p>
            <a:r>
              <a:rPr lang="en-US" dirty="0" smtClean="0"/>
              <a:t>Ratings count per user</a:t>
            </a:r>
          </a:p>
          <a:p>
            <a:pPr>
              <a:buFont typeface="Arial"/>
              <a:buChar char="•"/>
            </a:pPr>
            <a:r>
              <a:rPr lang="en-US" dirty="0" smtClean="0"/>
              <a:t>Query running time : 2min 1 </a:t>
            </a:r>
            <a:r>
              <a:rPr lang="en-US" dirty="0" err="1" smtClean="0"/>
              <a:t>secs</a:t>
            </a:r>
            <a:endParaRPr lang="en-US" dirty="0"/>
          </a:p>
        </p:txBody>
      </p:sp>
      <p:pic>
        <p:nvPicPr>
          <p:cNvPr id="4" name="Picture 3" descr="rating_count_per_custom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2" y="2256164"/>
            <a:ext cx="8833233" cy="4493755"/>
          </a:xfrm>
          <a:prstGeom prst="rect">
            <a:avLst/>
          </a:prstGeom>
        </p:spPr>
      </p:pic>
    </p:spTree>
    <p:extLst>
      <p:ext uri="{BB962C8B-B14F-4D97-AF65-F5344CB8AC3E}">
        <p14:creationId xmlns:p14="http://schemas.microsoft.com/office/powerpoint/2010/main" val="81630327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82" y="340277"/>
            <a:ext cx="8913813" cy="914400"/>
          </a:xfrm>
        </p:spPr>
        <p:txBody>
          <a:bodyPr/>
          <a:lstStyle/>
          <a:p>
            <a:r>
              <a:rPr lang="en-US" dirty="0" smtClean="0"/>
              <a:t>Spark </a:t>
            </a:r>
            <a:r>
              <a:rPr lang="en-US" dirty="0" err="1" smtClean="0"/>
              <a:t>vs</a:t>
            </a:r>
            <a:r>
              <a:rPr lang="en-US" dirty="0" smtClean="0"/>
              <a:t> </a:t>
            </a:r>
            <a:r>
              <a:rPr lang="en-US" dirty="0" err="1" smtClean="0"/>
              <a:t>Hadoop</a:t>
            </a:r>
            <a:r>
              <a:rPr lang="en-US" dirty="0" smtClean="0"/>
              <a:t> </a:t>
            </a:r>
            <a:r>
              <a:rPr lang="en-US" dirty="0" err="1" smtClean="0"/>
              <a:t>vs</a:t>
            </a:r>
            <a:r>
              <a:rPr lang="en-US" dirty="0" smtClean="0"/>
              <a:t> Pig</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60220594"/>
              </p:ext>
            </p:extLst>
          </p:nvPr>
        </p:nvGraphicFramePr>
        <p:xfrm>
          <a:off x="392219" y="1864374"/>
          <a:ext cx="8241716" cy="4197061"/>
        </p:xfrm>
        <a:graphic>
          <a:graphicData uri="http://schemas.openxmlformats.org/drawingml/2006/table">
            <a:tbl>
              <a:tblPr firstRow="1" bandRow="1">
                <a:tableStyleId>{793D81CF-94F2-401A-BA57-92F5A7B2D0C5}</a:tableStyleId>
              </a:tblPr>
              <a:tblGrid>
                <a:gridCol w="2060429"/>
                <a:gridCol w="2060429"/>
                <a:gridCol w="2337323"/>
                <a:gridCol w="1783535"/>
              </a:tblGrid>
              <a:tr h="1301461">
                <a:tc>
                  <a:txBody>
                    <a:bodyPr/>
                    <a:lstStyle/>
                    <a:p>
                      <a:endParaRPr lang="en-US" dirty="0"/>
                    </a:p>
                  </a:txBody>
                  <a:tcPr/>
                </a:tc>
                <a:tc>
                  <a:txBody>
                    <a:bodyPr/>
                    <a:lstStyle/>
                    <a:p>
                      <a:pPr algn="ctr"/>
                      <a:r>
                        <a:rPr lang="en-US" dirty="0" smtClean="0"/>
                        <a:t>Spark</a:t>
                      </a:r>
                      <a:endParaRPr lang="en-US" dirty="0"/>
                    </a:p>
                  </a:txBody>
                  <a:tcPr/>
                </a:tc>
                <a:tc>
                  <a:txBody>
                    <a:bodyPr/>
                    <a:lstStyle/>
                    <a:p>
                      <a:pPr algn="ctr"/>
                      <a:r>
                        <a:rPr lang="en-US" dirty="0" err="1" smtClean="0"/>
                        <a:t>Hadoop</a:t>
                      </a:r>
                      <a:endParaRPr lang="en-US" dirty="0"/>
                    </a:p>
                  </a:txBody>
                  <a:tcPr/>
                </a:tc>
                <a:tc>
                  <a:txBody>
                    <a:bodyPr/>
                    <a:lstStyle/>
                    <a:p>
                      <a:pPr algn="ctr"/>
                      <a:r>
                        <a:rPr lang="en-US" dirty="0" smtClean="0"/>
                        <a:t>Pig</a:t>
                      </a:r>
                      <a:endParaRPr lang="en-US" dirty="0"/>
                    </a:p>
                  </a:txBody>
                  <a:tcPr/>
                </a:tc>
              </a:tr>
              <a:tr h="13014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Group Movies by Month</a:t>
                      </a:r>
                    </a:p>
                    <a:p>
                      <a:r>
                        <a:rPr lang="en-US" sz="1600" dirty="0" smtClean="0"/>
                        <a:t>[File size: 2.6GB,</a:t>
                      </a:r>
                      <a:r>
                        <a:rPr lang="en-US" sz="1600" baseline="0" dirty="0" smtClean="0"/>
                        <a:t> </a:t>
                      </a:r>
                    </a:p>
                    <a:p>
                      <a:r>
                        <a:rPr lang="en-US" sz="1600" baseline="0" dirty="0" smtClean="0"/>
                        <a:t>Number of lines: 100million]</a:t>
                      </a:r>
                      <a:endParaRPr lang="en-US" sz="1600" dirty="0"/>
                    </a:p>
                  </a:txBody>
                  <a:tcPr/>
                </a:tc>
                <a:tc>
                  <a:txBody>
                    <a:bodyPr/>
                    <a:lstStyle/>
                    <a:p>
                      <a:r>
                        <a:rPr lang="en-US" sz="1600" dirty="0" smtClean="0"/>
                        <a:t>Time taken 2min</a:t>
                      </a:r>
                      <a:r>
                        <a:rPr lang="en-US" sz="1600" baseline="0" dirty="0" smtClean="0"/>
                        <a:t> 1sec – </a:t>
                      </a:r>
                    </a:p>
                    <a:p>
                      <a:endParaRPr lang="en-US" sz="1600" baseline="0" dirty="0" smtClean="0"/>
                    </a:p>
                    <a:p>
                      <a:r>
                        <a:rPr lang="en-US" sz="1600" baseline="0" dirty="0" smtClean="0"/>
                        <a:t>Create 20 output files</a:t>
                      </a:r>
                      <a:endParaRPr lang="en-US" sz="1600" dirty="0"/>
                    </a:p>
                  </a:txBody>
                  <a:tcPr/>
                </a:tc>
                <a:tc>
                  <a:txBody>
                    <a:bodyPr/>
                    <a:lstStyle/>
                    <a:p>
                      <a:r>
                        <a:rPr lang="en-US" sz="1600" dirty="0" smtClean="0"/>
                        <a:t>Time taken – 9 </a:t>
                      </a:r>
                      <a:r>
                        <a:rPr lang="en-US" sz="1600" dirty="0" err="1" smtClean="0"/>
                        <a:t>mins</a:t>
                      </a:r>
                      <a:r>
                        <a:rPr lang="en-US" sz="1600" dirty="0" smtClean="0"/>
                        <a:t> 13 </a:t>
                      </a:r>
                      <a:r>
                        <a:rPr lang="en-US" sz="1600" dirty="0" err="1" smtClean="0"/>
                        <a:t>secs</a:t>
                      </a:r>
                      <a:endParaRPr lang="en-US" sz="1600" dirty="0" smtClean="0"/>
                    </a:p>
                    <a:p>
                      <a:endParaRPr lang="en-US" sz="1600" dirty="0" smtClean="0"/>
                    </a:p>
                    <a:p>
                      <a:r>
                        <a:rPr lang="en-US" sz="1600" dirty="0" smtClean="0"/>
                        <a:t>Created</a:t>
                      </a:r>
                      <a:r>
                        <a:rPr lang="en-US" sz="1600" baseline="0" dirty="0" smtClean="0"/>
                        <a:t> 4 </a:t>
                      </a:r>
                      <a:r>
                        <a:rPr lang="en-US" sz="1600" baseline="0" dirty="0" err="1" smtClean="0"/>
                        <a:t>ouptut</a:t>
                      </a:r>
                      <a:r>
                        <a:rPr lang="en-US" sz="1600" baseline="0" dirty="0" smtClean="0"/>
                        <a:t> files – 1 per reducer</a:t>
                      </a:r>
                      <a:endParaRPr lang="en-US" sz="1600" dirty="0"/>
                    </a:p>
                  </a:txBody>
                  <a:tcPr/>
                </a:tc>
                <a:tc>
                  <a:txBody>
                    <a:bodyPr/>
                    <a:lstStyle/>
                    <a:p>
                      <a:pPr algn="ctr"/>
                      <a:r>
                        <a:rPr lang="en-US" sz="1600" dirty="0" smtClean="0"/>
                        <a:t>--</a:t>
                      </a:r>
                      <a:endParaRPr lang="en-US" sz="1600" dirty="0"/>
                    </a:p>
                  </a:txBody>
                  <a:tcPr/>
                </a:tc>
              </a:tr>
              <a:tr h="13014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Ratings</a:t>
                      </a:r>
                      <a:r>
                        <a:rPr lang="en-US" sz="1600" baseline="0" dirty="0" smtClean="0"/>
                        <a:t> count per customer</a:t>
                      </a:r>
                      <a:endParaRPr lang="en-US" sz="1600" dirty="0" smtClean="0"/>
                    </a:p>
                    <a:p>
                      <a:r>
                        <a:rPr lang="en-US" sz="1600" dirty="0" smtClean="0"/>
                        <a:t>[File size: 2.6GB,</a:t>
                      </a:r>
                      <a:r>
                        <a:rPr lang="en-US" sz="1600" baseline="0" dirty="0" smtClean="0"/>
                        <a:t> </a:t>
                      </a:r>
                    </a:p>
                    <a:p>
                      <a:r>
                        <a:rPr lang="en-US" sz="1600" baseline="0" dirty="0" smtClean="0"/>
                        <a:t>Number of lines: 100million]</a:t>
                      </a:r>
                      <a:endParaRPr lang="en-US" sz="1600" dirty="0" smtClean="0"/>
                    </a:p>
                    <a:p>
                      <a:endParaRPr lang="en-US" sz="1600" dirty="0"/>
                    </a:p>
                  </a:txBody>
                  <a:tcPr/>
                </a:tc>
                <a:tc>
                  <a:txBody>
                    <a:bodyPr/>
                    <a:lstStyle/>
                    <a:p>
                      <a:r>
                        <a:rPr lang="en-US" sz="1600" dirty="0" smtClean="0"/>
                        <a:t>Time taken 2min</a:t>
                      </a:r>
                      <a:r>
                        <a:rPr lang="en-US" sz="1600" baseline="0" dirty="0" smtClean="0"/>
                        <a:t> 1sec – </a:t>
                      </a:r>
                    </a:p>
                    <a:p>
                      <a:endParaRPr lang="en-US" sz="1600" baseline="0" dirty="0" smtClean="0"/>
                    </a:p>
                    <a:p>
                      <a:r>
                        <a:rPr lang="en-US" sz="1600" baseline="0" dirty="0" smtClean="0"/>
                        <a:t>Create 20 output files</a:t>
                      </a:r>
                      <a:endParaRPr lang="en-US" sz="1600"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Time taken – 11 </a:t>
                      </a:r>
                      <a:r>
                        <a:rPr lang="en-US" sz="1600" dirty="0" err="1" smtClean="0"/>
                        <a:t>mins</a:t>
                      </a:r>
                      <a:r>
                        <a:rPr lang="en-US" sz="1600" dirty="0" smtClean="0"/>
                        <a:t> 10 </a:t>
                      </a:r>
                      <a:r>
                        <a:rPr lang="en-US" sz="1600" dirty="0" err="1" smtClean="0"/>
                        <a:t>secs</a:t>
                      </a:r>
                      <a:endParaRPr lang="en-US" sz="160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Created</a:t>
                      </a:r>
                      <a:r>
                        <a:rPr lang="en-US" sz="1600" baseline="0" dirty="0" smtClean="0"/>
                        <a:t> 4 </a:t>
                      </a:r>
                      <a:r>
                        <a:rPr lang="en-US" sz="1600" baseline="0" dirty="0" err="1" smtClean="0"/>
                        <a:t>ouptut</a:t>
                      </a:r>
                      <a:r>
                        <a:rPr lang="en-US" sz="1600" baseline="0" dirty="0" smtClean="0"/>
                        <a:t> files – 1 per reducer</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Time taken – 13 </a:t>
                      </a:r>
                      <a:r>
                        <a:rPr lang="en-US" sz="1600" dirty="0" err="1" smtClean="0"/>
                        <a:t>mins</a:t>
                      </a:r>
                      <a:r>
                        <a:rPr lang="en-US" sz="1600" dirty="0" smtClean="0"/>
                        <a:t> 13 </a:t>
                      </a:r>
                      <a:r>
                        <a:rPr lang="en-US" sz="1600" dirty="0" err="1" smtClean="0"/>
                        <a:t>secs</a:t>
                      </a:r>
                      <a:endParaRPr lang="en-US" sz="1600" dirty="0" smtClean="0"/>
                    </a:p>
                    <a:p>
                      <a:endParaRPr lang="en-US" dirty="0"/>
                    </a:p>
                  </a:txBody>
                  <a:tcPr/>
                </a:tc>
              </a:tr>
            </a:tbl>
          </a:graphicData>
        </a:graphic>
      </p:graphicFrame>
      <p:sp>
        <p:nvSpPr>
          <p:cNvPr id="6" name="TextBox 5"/>
          <p:cNvSpPr txBox="1"/>
          <p:nvPr/>
        </p:nvSpPr>
        <p:spPr>
          <a:xfrm>
            <a:off x="392219" y="1350997"/>
            <a:ext cx="3674784" cy="400110"/>
          </a:xfrm>
          <a:prstGeom prst="rect">
            <a:avLst/>
          </a:prstGeom>
          <a:noFill/>
        </p:spPr>
        <p:txBody>
          <a:bodyPr wrap="square" rtlCol="0">
            <a:spAutoFit/>
          </a:bodyPr>
          <a:lstStyle/>
          <a:p>
            <a:r>
              <a:rPr lang="en-US" sz="2000" dirty="0" smtClean="0"/>
              <a:t>Performance Analysis:</a:t>
            </a:r>
            <a:endParaRPr lang="en-US" sz="2000" dirty="0"/>
          </a:p>
        </p:txBody>
      </p:sp>
    </p:spTree>
    <p:extLst>
      <p:ext uri="{BB962C8B-B14F-4D97-AF65-F5344CB8AC3E}">
        <p14:creationId xmlns:p14="http://schemas.microsoft.com/office/powerpoint/2010/main" val="8163032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p>
        </p:txBody>
      </p:sp>
      <p:sp>
        <p:nvSpPr>
          <p:cNvPr id="5" name="Rectangle 4"/>
          <p:cNvSpPr/>
          <p:nvPr/>
        </p:nvSpPr>
        <p:spPr>
          <a:xfrm>
            <a:off x="1621396" y="5066240"/>
            <a:ext cx="5634353" cy="81059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HDFS</a:t>
            </a:r>
            <a:endParaRPr lang="en-US" dirty="0"/>
          </a:p>
        </p:txBody>
      </p:sp>
      <p:sp>
        <p:nvSpPr>
          <p:cNvPr id="6" name="Rectangle 5"/>
          <p:cNvSpPr/>
          <p:nvPr/>
        </p:nvSpPr>
        <p:spPr>
          <a:xfrm>
            <a:off x="3377909" y="4255642"/>
            <a:ext cx="3877840" cy="81059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rgbClr val="000000"/>
                </a:solidFill>
              </a:rPr>
              <a:t>Map Reduce</a:t>
            </a:r>
            <a:endParaRPr lang="en-US" dirty="0">
              <a:solidFill>
                <a:srgbClr val="000000"/>
              </a:solidFill>
            </a:endParaRPr>
          </a:p>
        </p:txBody>
      </p:sp>
      <p:sp>
        <p:nvSpPr>
          <p:cNvPr id="7" name="Rectangle 6"/>
          <p:cNvSpPr/>
          <p:nvPr/>
        </p:nvSpPr>
        <p:spPr>
          <a:xfrm>
            <a:off x="1621396" y="3445044"/>
            <a:ext cx="1756514" cy="1621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smtClean="0"/>
              <a:t>HBase</a:t>
            </a:r>
            <a:endParaRPr lang="en-US" dirty="0"/>
          </a:p>
        </p:txBody>
      </p:sp>
      <p:sp>
        <p:nvSpPr>
          <p:cNvPr id="9" name="Rectangle 8"/>
          <p:cNvSpPr/>
          <p:nvPr/>
        </p:nvSpPr>
        <p:spPr>
          <a:xfrm>
            <a:off x="3377909" y="3445044"/>
            <a:ext cx="1945676" cy="8105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tx1"/>
                </a:solidFill>
              </a:rPr>
              <a:t>Pig</a:t>
            </a:r>
            <a:endParaRPr lang="en-US" dirty="0">
              <a:solidFill>
                <a:schemeClr val="tx1"/>
              </a:solidFill>
            </a:endParaRPr>
          </a:p>
        </p:txBody>
      </p:sp>
      <p:sp>
        <p:nvSpPr>
          <p:cNvPr id="10" name="Rectangle 9"/>
          <p:cNvSpPr/>
          <p:nvPr/>
        </p:nvSpPr>
        <p:spPr>
          <a:xfrm>
            <a:off x="5323585" y="3445044"/>
            <a:ext cx="1932164" cy="8105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Hive</a:t>
            </a:r>
            <a:endParaRPr lang="en-US" dirty="0">
              <a:solidFill>
                <a:srgbClr val="000000"/>
              </a:solidFill>
            </a:endParaRPr>
          </a:p>
        </p:txBody>
      </p:sp>
      <p:sp>
        <p:nvSpPr>
          <p:cNvPr id="11" name="Rectangle 10"/>
          <p:cNvSpPr/>
          <p:nvPr/>
        </p:nvSpPr>
        <p:spPr>
          <a:xfrm>
            <a:off x="1621395" y="2634446"/>
            <a:ext cx="5634353" cy="81059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M</a:t>
            </a:r>
            <a:r>
              <a:rPr lang="en-US" dirty="0" smtClean="0">
                <a:solidFill>
                  <a:srgbClr val="000000"/>
                </a:solidFill>
              </a:rPr>
              <a:t>ahout</a:t>
            </a:r>
            <a:endParaRPr lang="en-US" dirty="0">
              <a:solidFill>
                <a:srgbClr val="000000"/>
              </a:solidFill>
            </a:endParaRPr>
          </a:p>
        </p:txBody>
      </p:sp>
    </p:spTree>
    <p:extLst>
      <p:ext uri="{BB962C8B-B14F-4D97-AF65-F5344CB8AC3E}">
        <p14:creationId xmlns:p14="http://schemas.microsoft.com/office/powerpoint/2010/main" val="10714648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Reduce Analysis</a:t>
            </a:r>
            <a:endParaRPr lang="en-US" dirty="0"/>
          </a:p>
        </p:txBody>
      </p:sp>
      <p:sp>
        <p:nvSpPr>
          <p:cNvPr id="3" name="Content Placeholder 2"/>
          <p:cNvSpPr>
            <a:spLocks noGrp="1"/>
          </p:cNvSpPr>
          <p:nvPr>
            <p:ph idx="1"/>
          </p:nvPr>
        </p:nvSpPr>
        <p:spPr>
          <a:xfrm>
            <a:off x="756652" y="2595562"/>
            <a:ext cx="7968248" cy="3670767"/>
          </a:xfrm>
        </p:spPr>
        <p:txBody>
          <a:bodyPr/>
          <a:lstStyle/>
          <a:p>
            <a:r>
              <a:rPr lang="en-US" b="1" dirty="0" smtClean="0"/>
              <a:t>Tasks performed (5 Map Reduce Java Programs):</a:t>
            </a:r>
          </a:p>
          <a:p>
            <a:pPr>
              <a:buFont typeface="Arial"/>
              <a:buChar char="•"/>
            </a:pPr>
            <a:r>
              <a:rPr lang="en-US" dirty="0" smtClean="0"/>
              <a:t>Grouping the movies by genres.</a:t>
            </a:r>
          </a:p>
          <a:p>
            <a:pPr>
              <a:buFont typeface="Arial"/>
              <a:buChar char="•"/>
            </a:pPr>
            <a:r>
              <a:rPr lang="en-US" dirty="0" smtClean="0"/>
              <a:t>Calculate the average rating and count of ratings for a customer.</a:t>
            </a:r>
          </a:p>
          <a:p>
            <a:pPr>
              <a:buFont typeface="Arial"/>
              <a:buChar char="•"/>
            </a:pPr>
            <a:r>
              <a:rPr lang="en-US" dirty="0"/>
              <a:t>Calculate the average rating of </a:t>
            </a:r>
            <a:r>
              <a:rPr lang="en-US" dirty="0" smtClean="0"/>
              <a:t>a movie.</a:t>
            </a:r>
          </a:p>
          <a:p>
            <a:pPr>
              <a:buFont typeface="Arial"/>
              <a:buChar char="•"/>
            </a:pPr>
            <a:r>
              <a:rPr lang="en-US" dirty="0" smtClean="0"/>
              <a:t>Number of users in each year</a:t>
            </a:r>
          </a:p>
          <a:p>
            <a:pPr>
              <a:buFont typeface="Arial"/>
              <a:buChar char="•"/>
            </a:pPr>
            <a:r>
              <a:rPr lang="en-US" dirty="0"/>
              <a:t>Number of users in each year and corresponding months.</a:t>
            </a:r>
          </a:p>
          <a:p>
            <a:pPr>
              <a:buFont typeface="Arial"/>
              <a:buChar char="•"/>
            </a:pPr>
            <a:endParaRPr lang="en-US" dirty="0"/>
          </a:p>
          <a:p>
            <a:pPr>
              <a:buFont typeface="Arial"/>
              <a:buChar char="•"/>
            </a:pPr>
            <a:endParaRPr lang="en-US" dirty="0"/>
          </a:p>
        </p:txBody>
      </p:sp>
    </p:spTree>
    <p:extLst>
      <p:ext uri="{BB962C8B-B14F-4D97-AF65-F5344CB8AC3E}">
        <p14:creationId xmlns:p14="http://schemas.microsoft.com/office/powerpoint/2010/main" val="16692349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3257"/>
            <a:ext cx="8913813" cy="914400"/>
          </a:xfrm>
        </p:spPr>
        <p:txBody>
          <a:bodyPr/>
          <a:lstStyle/>
          <a:p>
            <a:r>
              <a:rPr lang="en-US" dirty="0"/>
              <a:t>Map Reduce Analysis</a:t>
            </a:r>
          </a:p>
        </p:txBody>
      </p:sp>
      <p:sp>
        <p:nvSpPr>
          <p:cNvPr id="3" name="Content Placeholder 2"/>
          <p:cNvSpPr>
            <a:spLocks noGrp="1"/>
          </p:cNvSpPr>
          <p:nvPr>
            <p:ph idx="1"/>
          </p:nvPr>
        </p:nvSpPr>
        <p:spPr>
          <a:xfrm>
            <a:off x="499931" y="1472587"/>
            <a:ext cx="8413882" cy="5185425"/>
          </a:xfrm>
        </p:spPr>
        <p:txBody>
          <a:bodyPr/>
          <a:lstStyle/>
          <a:p>
            <a:r>
              <a:rPr lang="en-US" dirty="0"/>
              <a:t>Grouping the movies by </a:t>
            </a:r>
            <a:r>
              <a:rPr lang="en-US" dirty="0" smtClean="0"/>
              <a:t>genres, takes 3 </a:t>
            </a:r>
            <a:r>
              <a:rPr lang="en-US" dirty="0" smtClean="0"/>
              <a:t>seconds </a:t>
            </a:r>
            <a:r>
              <a:rPr lang="en-US" sz="1600" dirty="0" smtClean="0"/>
              <a:t>(</a:t>
            </a:r>
            <a:r>
              <a:rPr lang="en-US" sz="1200" dirty="0" smtClean="0"/>
              <a:t>movie count </a:t>
            </a:r>
            <a:r>
              <a:rPr lang="en-US" sz="1200" dirty="0" err="1" smtClean="0"/>
              <a:t>vs</a:t>
            </a:r>
            <a:r>
              <a:rPr lang="en-US" sz="1200" dirty="0" smtClean="0"/>
              <a:t> genre</a:t>
            </a:r>
            <a:r>
              <a:rPr lang="en-US" sz="1600" dirty="0" smtClean="0"/>
              <a:t>)</a:t>
            </a:r>
            <a:endParaRPr lang="en-US" dirty="0"/>
          </a:p>
          <a:p>
            <a:pPr>
              <a:buFont typeface="Arial"/>
              <a:buChar char="•"/>
            </a:pPr>
            <a:endParaRPr lang="en-US" dirty="0"/>
          </a:p>
        </p:txBody>
      </p:sp>
      <p:pic>
        <p:nvPicPr>
          <p:cNvPr id="6" name="Picture 5" descr="Screen Shot 2015-04-29 at 5.24.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98" y="1972457"/>
            <a:ext cx="8505270" cy="4685556"/>
          </a:xfrm>
          <a:prstGeom prst="rect">
            <a:avLst/>
          </a:prstGeom>
        </p:spPr>
      </p:pic>
    </p:spTree>
    <p:extLst>
      <p:ext uri="{BB962C8B-B14F-4D97-AF65-F5344CB8AC3E}">
        <p14:creationId xmlns:p14="http://schemas.microsoft.com/office/powerpoint/2010/main" val="369909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6" y="565732"/>
            <a:ext cx="8913813" cy="914400"/>
          </a:xfrm>
        </p:spPr>
        <p:txBody>
          <a:bodyPr/>
          <a:lstStyle/>
          <a:p>
            <a:r>
              <a:rPr lang="en-US" dirty="0"/>
              <a:t>Map Reduce Analysis</a:t>
            </a:r>
          </a:p>
        </p:txBody>
      </p:sp>
      <p:sp>
        <p:nvSpPr>
          <p:cNvPr id="3" name="Content Placeholder 2"/>
          <p:cNvSpPr>
            <a:spLocks noGrp="1"/>
          </p:cNvSpPr>
          <p:nvPr>
            <p:ph idx="1"/>
          </p:nvPr>
        </p:nvSpPr>
        <p:spPr>
          <a:xfrm>
            <a:off x="418861" y="1607688"/>
            <a:ext cx="8306039" cy="4658642"/>
          </a:xfrm>
        </p:spPr>
        <p:txBody>
          <a:bodyPr/>
          <a:lstStyle/>
          <a:p>
            <a:r>
              <a:rPr lang="en-US" dirty="0" smtClean="0"/>
              <a:t>Performance of the </a:t>
            </a:r>
            <a:r>
              <a:rPr lang="en-US" dirty="0"/>
              <a:t>average rating and count of ratings for a customer.</a:t>
            </a:r>
          </a:p>
          <a:p>
            <a:pPr marL="0" indent="0">
              <a:buNone/>
            </a:pPr>
            <a:endParaRPr lang="en-US" dirty="0" smtClean="0"/>
          </a:p>
          <a:p>
            <a:pPr marL="0" indent="0">
              <a:buNone/>
            </a:pPr>
            <a:r>
              <a:rPr lang="en-US" dirty="0" smtClean="0"/>
              <a:t>Execution</a:t>
            </a:r>
          </a:p>
          <a:p>
            <a:pPr marL="0" indent="0">
              <a:buNone/>
            </a:pPr>
            <a:r>
              <a:rPr lang="en-US" dirty="0" smtClean="0"/>
              <a:t>Time : 11 </a:t>
            </a:r>
            <a:r>
              <a:rPr lang="en-US" dirty="0" err="1" smtClean="0"/>
              <a:t>mins</a:t>
            </a:r>
            <a:endParaRPr lang="en-US" dirty="0"/>
          </a:p>
        </p:txBody>
      </p:sp>
      <p:pic>
        <p:nvPicPr>
          <p:cNvPr id="4" name="Picture 3" descr="GroupUsersByYea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444" y="2040004"/>
            <a:ext cx="5665285" cy="4547795"/>
          </a:xfrm>
          <a:prstGeom prst="rect">
            <a:avLst/>
          </a:prstGeom>
        </p:spPr>
      </p:pic>
    </p:spTree>
    <p:extLst>
      <p:ext uri="{BB962C8B-B14F-4D97-AF65-F5344CB8AC3E}">
        <p14:creationId xmlns:p14="http://schemas.microsoft.com/office/powerpoint/2010/main" val="37398706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4280</TotalTime>
  <Words>1584</Words>
  <Application>Microsoft Macintosh PowerPoint</Application>
  <PresentationFormat>On-screen Show (4:3)</PresentationFormat>
  <Paragraphs>265</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Perception</vt:lpstr>
      <vt:lpstr>Dataset Description</vt:lpstr>
      <vt:lpstr>Dataset Description contd..</vt:lpstr>
      <vt:lpstr>Modifications in Dataset</vt:lpstr>
      <vt:lpstr>Steps taken</vt:lpstr>
      <vt:lpstr>Technologies Used </vt:lpstr>
      <vt:lpstr>Architecture</vt:lpstr>
      <vt:lpstr>Map Reduce Analysis</vt:lpstr>
      <vt:lpstr>Map Reduce Analysis</vt:lpstr>
      <vt:lpstr>Map Reduce Analysis</vt:lpstr>
      <vt:lpstr>PowerPoint Presentation</vt:lpstr>
      <vt:lpstr>PowerPoint Presentation</vt:lpstr>
      <vt:lpstr>PowerPoint Presentation</vt:lpstr>
      <vt:lpstr>Map Reduce Analysis</vt:lpstr>
      <vt:lpstr>PowerPoint Presentation</vt:lpstr>
      <vt:lpstr>Analysis Using Pig</vt:lpstr>
      <vt:lpstr>Pig Analysis</vt:lpstr>
      <vt:lpstr>Pig Analysis</vt:lpstr>
      <vt:lpstr>PowerPoint Presentation</vt:lpstr>
      <vt:lpstr>Pig Analysis</vt:lpstr>
      <vt:lpstr>Pig Analysis</vt:lpstr>
      <vt:lpstr>PowerPoint Presentation</vt:lpstr>
      <vt:lpstr>Pig Analysis</vt:lpstr>
      <vt:lpstr>Pig Analysis</vt:lpstr>
      <vt:lpstr>PowerPoint Presentation</vt:lpstr>
      <vt:lpstr>PowerPoint Presentation</vt:lpstr>
      <vt:lpstr>PowerPoint Presentation</vt:lpstr>
      <vt:lpstr>Pig Analysis</vt:lpstr>
      <vt:lpstr>Pig Analysis</vt:lpstr>
      <vt:lpstr>PowerPoint Presentation</vt:lpstr>
      <vt:lpstr>Pig Analysis</vt:lpstr>
      <vt:lpstr>Pig Analysis</vt:lpstr>
      <vt:lpstr>PowerPoint Presentation</vt:lpstr>
      <vt:lpstr>Analysis Using HIVE</vt:lpstr>
      <vt:lpstr>HIVE Analysis</vt:lpstr>
      <vt:lpstr>HIVE Analysis</vt:lpstr>
      <vt:lpstr>HIVE Analysis</vt:lpstr>
      <vt:lpstr>HIVE Analysis</vt:lpstr>
      <vt:lpstr>PowerPoint Presentation</vt:lpstr>
      <vt:lpstr>HIVE Analysis</vt:lpstr>
      <vt:lpstr>HIVE Analysis</vt:lpstr>
      <vt:lpstr>PowerPoint Presentation</vt:lpstr>
      <vt:lpstr>Mahout Machine Learning Analysis</vt:lpstr>
      <vt:lpstr>Mahout Machine Learning Analysis</vt:lpstr>
      <vt:lpstr>Mahout Machine Learning Analysis</vt:lpstr>
      <vt:lpstr>Mahout Machine Learning Analysis</vt:lpstr>
      <vt:lpstr>PowerPoint Presentation</vt:lpstr>
      <vt:lpstr>PowerPoint Presentation</vt:lpstr>
      <vt:lpstr>PowerPoint Presentation</vt:lpstr>
      <vt:lpstr>PowerPoint Presentation</vt:lpstr>
      <vt:lpstr>PowerPoint Presentation</vt:lpstr>
      <vt:lpstr>Mahout Machine Learning Analysis</vt:lpstr>
      <vt:lpstr>Spark Analysis</vt:lpstr>
      <vt:lpstr>Spark Analysis</vt:lpstr>
      <vt:lpstr>Spark Analysis</vt:lpstr>
      <vt:lpstr>Spark vs Hadoop vs Pig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Prize Dataset Analysis</dc:title>
  <dc:creator/>
  <cp:lastModifiedBy>Suraj Choudhary</cp:lastModifiedBy>
  <cp:revision>212</cp:revision>
  <cp:lastPrinted>2015-05-20T03:11:03Z</cp:lastPrinted>
  <dcterms:created xsi:type="dcterms:W3CDTF">2015-04-29T08:20:40Z</dcterms:created>
  <dcterms:modified xsi:type="dcterms:W3CDTF">2015-05-20T04:54:58Z</dcterms:modified>
</cp:coreProperties>
</file>